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1" r:id="rId6"/>
    <p:sldId id="260" r:id="rId7"/>
    <p:sldId id="262" r:id="rId8"/>
    <p:sldId id="263" r:id="rId9"/>
    <p:sldId id="266" r:id="rId10"/>
    <p:sldId id="267" r:id="rId11"/>
    <p:sldId id="268" r:id="rId12"/>
    <p:sldId id="269" r:id="rId13"/>
    <p:sldId id="264" r:id="rId14"/>
    <p:sldId id="265" r:id="rId15"/>
    <p:sldId id="270" r:id="rId16"/>
    <p:sldId id="271" r:id="rId1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 Id="rId5" Type="http://schemas.openxmlformats.org/officeDocument/2006/relationships/image" Target="../media/image6.jpeg"/><Relationship Id="rId4" Type="http://schemas.openxmlformats.org/officeDocument/2006/relationships/image" Target="../media/image5.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 Id="rId5" Type="http://schemas.openxmlformats.org/officeDocument/2006/relationships/image" Target="../media/image6.jpeg"/><Relationship Id="rId4" Type="http://schemas.openxmlformats.org/officeDocument/2006/relationships/image" Target="../media/image5.jpeg"/></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A0124D-DADD-4DE5-865F-6345F33E6FB4}" type="doc">
      <dgm:prSet loTypeId="urn:microsoft.com/office/officeart/2005/8/layout/cycle6" loCatId="cycle" qsTypeId="urn:microsoft.com/office/officeart/2005/8/quickstyle/simple1" qsCatId="simple" csTypeId="urn:microsoft.com/office/officeart/2005/8/colors/accent2_1" csCatId="accent2" phldr="1"/>
      <dgm:spPr/>
      <dgm:t>
        <a:bodyPr/>
        <a:lstStyle/>
        <a:p>
          <a:pPr rtl="1"/>
          <a:endParaRPr lang="ar-SA"/>
        </a:p>
      </dgm:t>
    </dgm:pt>
    <dgm:pt modelId="{EB8770CA-D20C-47B7-A764-71BB745562BE}">
      <dgm:prSet phldrT="[Text]" custT="1"/>
      <dgm:spPr>
        <a:blipFill dpi="0" rotWithShape="0">
          <a:blip xmlns:r="http://schemas.openxmlformats.org/officeDocument/2006/relationships" r:embed="rId1">
            <a:lum bright="30000"/>
          </a:blip>
          <a:srcRect/>
          <a:stretch>
            <a:fillRect/>
          </a:stretch>
        </a:blipFill>
      </dgm:spPr>
      <dgm:t>
        <a:bodyPr/>
        <a:lstStyle/>
        <a:p>
          <a:pPr rtl="1"/>
          <a:r>
            <a:rPr lang="ar-SA" sz="3200" dirty="0" smtClean="0">
              <a:solidFill>
                <a:schemeClr val="accent2">
                  <a:lumMod val="75000"/>
                </a:schemeClr>
              </a:solidFill>
              <a:latin typeface="Andalus" pitchFamily="18" charset="-78"/>
              <a:cs typeface="Andalus" pitchFamily="18" charset="-78"/>
            </a:rPr>
            <a:t>الصيد و استخراج اللؤلؤ</a:t>
          </a:r>
          <a:endParaRPr lang="ar-SA" sz="3200" dirty="0">
            <a:solidFill>
              <a:schemeClr val="accent2">
                <a:lumMod val="75000"/>
              </a:schemeClr>
            </a:solidFill>
            <a:latin typeface="Andalus" pitchFamily="18" charset="-78"/>
            <a:cs typeface="Andalus" pitchFamily="18" charset="-78"/>
          </a:endParaRPr>
        </a:p>
      </dgm:t>
    </dgm:pt>
    <dgm:pt modelId="{2E435A6E-CF51-4509-8CF2-0467853A5847}" type="parTrans" cxnId="{42E14D67-8508-44BF-8ED3-0954B8844FB7}">
      <dgm:prSet/>
      <dgm:spPr/>
      <dgm:t>
        <a:bodyPr/>
        <a:lstStyle/>
        <a:p>
          <a:pPr rtl="1"/>
          <a:endParaRPr lang="ar-SA"/>
        </a:p>
      </dgm:t>
    </dgm:pt>
    <dgm:pt modelId="{0ACD882F-B29D-4B80-AF7A-A39F10986A40}" type="sibTrans" cxnId="{42E14D67-8508-44BF-8ED3-0954B8844FB7}">
      <dgm:prSet/>
      <dgm:spPr/>
      <dgm:t>
        <a:bodyPr/>
        <a:lstStyle/>
        <a:p>
          <a:pPr rtl="1"/>
          <a:endParaRPr lang="ar-SA"/>
        </a:p>
      </dgm:t>
    </dgm:pt>
    <dgm:pt modelId="{E66ABC7D-0CBF-4211-BA7B-FC50596DE57A}">
      <dgm:prSet phldrT="[Text]" custT="1"/>
      <dgm:spPr>
        <a:blipFill rotWithShape="0">
          <a:blip xmlns:r="http://schemas.openxmlformats.org/officeDocument/2006/relationships" r:embed="rId2">
            <a:lum bright="50000"/>
          </a:blip>
          <a:stretch>
            <a:fillRect/>
          </a:stretch>
        </a:blipFill>
      </dgm:spPr>
      <dgm:t>
        <a:bodyPr/>
        <a:lstStyle/>
        <a:p>
          <a:pPr rtl="1"/>
          <a:r>
            <a:rPr lang="ar-SA" sz="3200" dirty="0" smtClean="0">
              <a:solidFill>
                <a:schemeClr val="tx2">
                  <a:lumMod val="50000"/>
                </a:schemeClr>
              </a:solidFill>
              <a:latin typeface="Andalus" pitchFamily="18" charset="-78"/>
              <a:ea typeface="Tahoma" pitchFamily="34" charset="0"/>
              <a:cs typeface="Andalus" pitchFamily="18" charset="-78"/>
            </a:rPr>
            <a:t>الزراعه و الرعي</a:t>
          </a:r>
          <a:endParaRPr lang="ar-SA" sz="3200" dirty="0">
            <a:solidFill>
              <a:schemeClr val="tx2">
                <a:lumMod val="50000"/>
              </a:schemeClr>
            </a:solidFill>
            <a:latin typeface="Andalus" pitchFamily="18" charset="-78"/>
            <a:ea typeface="Tahoma" pitchFamily="34" charset="0"/>
            <a:cs typeface="Andalus" pitchFamily="18" charset="-78"/>
          </a:endParaRPr>
        </a:p>
      </dgm:t>
    </dgm:pt>
    <dgm:pt modelId="{C83AE125-4083-4527-82A5-E22C5AFE36CF}" type="parTrans" cxnId="{2CAE64E8-A33F-49BB-99D9-7B232F4AE1A6}">
      <dgm:prSet/>
      <dgm:spPr/>
      <dgm:t>
        <a:bodyPr/>
        <a:lstStyle/>
        <a:p>
          <a:pPr rtl="1"/>
          <a:endParaRPr lang="ar-SA"/>
        </a:p>
      </dgm:t>
    </dgm:pt>
    <dgm:pt modelId="{D378DB81-0D9F-42AA-A437-079A83AE195F}" type="sibTrans" cxnId="{2CAE64E8-A33F-49BB-99D9-7B232F4AE1A6}">
      <dgm:prSet/>
      <dgm:spPr/>
      <dgm:t>
        <a:bodyPr/>
        <a:lstStyle/>
        <a:p>
          <a:pPr rtl="1"/>
          <a:endParaRPr lang="ar-SA"/>
        </a:p>
      </dgm:t>
    </dgm:pt>
    <dgm:pt modelId="{673762EA-1600-4D3C-8FF5-1E6029276CAD}">
      <dgm:prSet phldrT="[Text]" custT="1"/>
      <dgm:spPr>
        <a:blipFill rotWithShape="0">
          <a:blip xmlns:r="http://schemas.openxmlformats.org/officeDocument/2006/relationships" r:embed="rId3">
            <a:lum bright="35000"/>
          </a:blip>
          <a:stretch>
            <a:fillRect/>
          </a:stretch>
        </a:blipFill>
      </dgm:spPr>
      <dgm:t>
        <a:bodyPr/>
        <a:lstStyle/>
        <a:p>
          <a:pPr rtl="1"/>
          <a:r>
            <a:rPr lang="ar-SA" sz="3200" dirty="0" smtClean="0">
              <a:solidFill>
                <a:schemeClr val="accent2">
                  <a:lumMod val="75000"/>
                </a:schemeClr>
              </a:solidFill>
              <a:latin typeface="Andalus" pitchFamily="18" charset="-78"/>
              <a:cs typeface="Andalus" pitchFamily="18" charset="-78"/>
            </a:rPr>
            <a:t>التِجارة</a:t>
          </a:r>
          <a:endParaRPr lang="ar-SA" sz="3200" dirty="0">
            <a:solidFill>
              <a:schemeClr val="accent2">
                <a:lumMod val="75000"/>
              </a:schemeClr>
            </a:solidFill>
            <a:latin typeface="Andalus" pitchFamily="18" charset="-78"/>
            <a:cs typeface="Andalus" pitchFamily="18" charset="-78"/>
          </a:endParaRPr>
        </a:p>
      </dgm:t>
    </dgm:pt>
    <dgm:pt modelId="{0B6C02F1-70E1-4BA5-96BF-81DCEECAACBF}" type="parTrans" cxnId="{BDB49DD8-7DD9-4CF2-91DF-DB00FBF27AD4}">
      <dgm:prSet/>
      <dgm:spPr/>
      <dgm:t>
        <a:bodyPr/>
        <a:lstStyle/>
        <a:p>
          <a:pPr rtl="1"/>
          <a:endParaRPr lang="ar-SA"/>
        </a:p>
      </dgm:t>
    </dgm:pt>
    <dgm:pt modelId="{00D96E77-8401-4FE2-8F6F-29E9D2851C2D}" type="sibTrans" cxnId="{BDB49DD8-7DD9-4CF2-91DF-DB00FBF27AD4}">
      <dgm:prSet/>
      <dgm:spPr/>
      <dgm:t>
        <a:bodyPr/>
        <a:lstStyle/>
        <a:p>
          <a:pPr rtl="1"/>
          <a:endParaRPr lang="ar-SA"/>
        </a:p>
      </dgm:t>
    </dgm:pt>
    <dgm:pt modelId="{66C9A796-6037-468A-811C-78E0F7A959C1}">
      <dgm:prSet phldrT="[Text]" custT="1"/>
      <dgm:spPr>
        <a:blipFill rotWithShape="0">
          <a:blip xmlns:r="http://schemas.openxmlformats.org/officeDocument/2006/relationships" r:embed="rId4">
            <a:lum bright="50000"/>
          </a:blip>
          <a:stretch>
            <a:fillRect/>
          </a:stretch>
        </a:blipFill>
      </dgm:spPr>
      <dgm:t>
        <a:bodyPr/>
        <a:lstStyle/>
        <a:p>
          <a:pPr rtl="1"/>
          <a:r>
            <a:rPr lang="ar-SA" sz="3200" dirty="0" smtClean="0">
              <a:solidFill>
                <a:schemeClr val="tx1"/>
              </a:solidFill>
              <a:latin typeface="Andalus" pitchFamily="18" charset="-78"/>
              <a:cs typeface="Andalus" pitchFamily="18" charset="-78"/>
            </a:rPr>
            <a:t>التعدين</a:t>
          </a:r>
          <a:endParaRPr lang="ar-SA" sz="2800" dirty="0">
            <a:solidFill>
              <a:schemeClr val="tx1"/>
            </a:solidFill>
            <a:latin typeface="Andalus" pitchFamily="18" charset="-78"/>
            <a:cs typeface="Andalus" pitchFamily="18" charset="-78"/>
          </a:endParaRPr>
        </a:p>
      </dgm:t>
    </dgm:pt>
    <dgm:pt modelId="{89C30B68-A9B5-4F7E-A779-61F83155A33A}" type="parTrans" cxnId="{1839E496-A772-4C8B-B9B4-CB1C427C017F}">
      <dgm:prSet/>
      <dgm:spPr/>
      <dgm:t>
        <a:bodyPr/>
        <a:lstStyle/>
        <a:p>
          <a:pPr rtl="1"/>
          <a:endParaRPr lang="ar-SA"/>
        </a:p>
      </dgm:t>
    </dgm:pt>
    <dgm:pt modelId="{358E7289-1395-4391-B3A0-2E162516E1D1}" type="sibTrans" cxnId="{1839E496-A772-4C8B-B9B4-CB1C427C017F}">
      <dgm:prSet/>
      <dgm:spPr/>
      <dgm:t>
        <a:bodyPr/>
        <a:lstStyle/>
        <a:p>
          <a:pPr rtl="1"/>
          <a:endParaRPr lang="ar-SA"/>
        </a:p>
      </dgm:t>
    </dgm:pt>
    <dgm:pt modelId="{FEAA5062-11DD-49E5-9B4B-C29E9BCC9955}">
      <dgm:prSet phldrT="[Text]" custT="1"/>
      <dgm:spPr>
        <a:blipFill rotWithShape="0">
          <a:blip xmlns:r="http://schemas.openxmlformats.org/officeDocument/2006/relationships" r:embed="rId5">
            <a:lum bright="30000"/>
          </a:blip>
          <a:stretch>
            <a:fillRect/>
          </a:stretch>
        </a:blipFill>
      </dgm:spPr>
      <dgm:t>
        <a:bodyPr/>
        <a:lstStyle/>
        <a:p>
          <a:pPr rtl="1"/>
          <a:r>
            <a:rPr lang="ar-SA" sz="3600" dirty="0" smtClean="0">
              <a:solidFill>
                <a:schemeClr val="accent6">
                  <a:lumMod val="50000"/>
                </a:schemeClr>
              </a:solidFill>
              <a:latin typeface="Andalus" pitchFamily="18" charset="-78"/>
              <a:cs typeface="Andalus" pitchFamily="18" charset="-78"/>
            </a:rPr>
            <a:t>الصناعه</a:t>
          </a:r>
          <a:endParaRPr lang="ar-SA" sz="3600" dirty="0">
            <a:solidFill>
              <a:schemeClr val="accent6">
                <a:lumMod val="50000"/>
              </a:schemeClr>
            </a:solidFill>
            <a:latin typeface="Andalus" pitchFamily="18" charset="-78"/>
            <a:cs typeface="Andalus" pitchFamily="18" charset="-78"/>
          </a:endParaRPr>
        </a:p>
      </dgm:t>
    </dgm:pt>
    <dgm:pt modelId="{A01DE890-9FC0-4622-BEE4-7D5DFB5F319F}" type="parTrans" cxnId="{965EA914-F93F-443D-AABC-68BBE5D58891}">
      <dgm:prSet/>
      <dgm:spPr/>
      <dgm:t>
        <a:bodyPr/>
        <a:lstStyle/>
        <a:p>
          <a:pPr rtl="1"/>
          <a:endParaRPr lang="ar-SA"/>
        </a:p>
      </dgm:t>
    </dgm:pt>
    <dgm:pt modelId="{D2FF3EE4-60AD-407F-8CE2-116A21DC375A}" type="sibTrans" cxnId="{965EA914-F93F-443D-AABC-68BBE5D58891}">
      <dgm:prSet/>
      <dgm:spPr/>
      <dgm:t>
        <a:bodyPr/>
        <a:lstStyle/>
        <a:p>
          <a:pPr rtl="1"/>
          <a:endParaRPr lang="ar-SA"/>
        </a:p>
      </dgm:t>
    </dgm:pt>
    <dgm:pt modelId="{3F8911A6-6AB6-42CE-9AE5-CD0FD217C4AA}" type="pres">
      <dgm:prSet presAssocID="{DCA0124D-DADD-4DE5-865F-6345F33E6FB4}" presName="cycle" presStyleCnt="0">
        <dgm:presLayoutVars>
          <dgm:dir/>
          <dgm:resizeHandles val="exact"/>
        </dgm:presLayoutVars>
      </dgm:prSet>
      <dgm:spPr/>
      <dgm:t>
        <a:bodyPr/>
        <a:lstStyle/>
        <a:p>
          <a:pPr rtl="1"/>
          <a:endParaRPr lang="ar-SA"/>
        </a:p>
      </dgm:t>
    </dgm:pt>
    <dgm:pt modelId="{2C9451D6-A8F0-4B38-827D-E51E5ECCF2D5}" type="pres">
      <dgm:prSet presAssocID="{EB8770CA-D20C-47B7-A764-71BB745562BE}" presName="node" presStyleLbl="node1" presStyleIdx="0" presStyleCnt="5">
        <dgm:presLayoutVars>
          <dgm:bulletEnabled val="1"/>
        </dgm:presLayoutVars>
      </dgm:prSet>
      <dgm:spPr/>
      <dgm:t>
        <a:bodyPr/>
        <a:lstStyle/>
        <a:p>
          <a:pPr rtl="1"/>
          <a:endParaRPr lang="ar-SA"/>
        </a:p>
      </dgm:t>
    </dgm:pt>
    <dgm:pt modelId="{FBD65C92-D70C-487A-A18E-C477EF46AFBF}" type="pres">
      <dgm:prSet presAssocID="{EB8770CA-D20C-47B7-A764-71BB745562BE}" presName="spNode" presStyleCnt="0"/>
      <dgm:spPr/>
    </dgm:pt>
    <dgm:pt modelId="{0EC805FB-9197-41B5-A306-A3E1A3EE1F27}" type="pres">
      <dgm:prSet presAssocID="{0ACD882F-B29D-4B80-AF7A-A39F10986A40}" presName="sibTrans" presStyleLbl="sibTrans1D1" presStyleIdx="0" presStyleCnt="5"/>
      <dgm:spPr/>
      <dgm:t>
        <a:bodyPr/>
        <a:lstStyle/>
        <a:p>
          <a:pPr rtl="1"/>
          <a:endParaRPr lang="ar-SA"/>
        </a:p>
      </dgm:t>
    </dgm:pt>
    <dgm:pt modelId="{1094847D-3EC8-4EA8-8843-0C68687DDD86}" type="pres">
      <dgm:prSet presAssocID="{E66ABC7D-0CBF-4211-BA7B-FC50596DE57A}" presName="node" presStyleLbl="node1" presStyleIdx="1" presStyleCnt="5">
        <dgm:presLayoutVars>
          <dgm:bulletEnabled val="1"/>
        </dgm:presLayoutVars>
      </dgm:prSet>
      <dgm:spPr/>
      <dgm:t>
        <a:bodyPr/>
        <a:lstStyle/>
        <a:p>
          <a:pPr rtl="1"/>
          <a:endParaRPr lang="ar-SA"/>
        </a:p>
      </dgm:t>
    </dgm:pt>
    <dgm:pt modelId="{247C929F-0ABB-45D5-859C-50CBB87BC27C}" type="pres">
      <dgm:prSet presAssocID="{E66ABC7D-0CBF-4211-BA7B-FC50596DE57A}" presName="spNode" presStyleCnt="0"/>
      <dgm:spPr/>
    </dgm:pt>
    <dgm:pt modelId="{CADB13AE-C8B0-40B1-B1DF-66F938980CA5}" type="pres">
      <dgm:prSet presAssocID="{D378DB81-0D9F-42AA-A437-079A83AE195F}" presName="sibTrans" presStyleLbl="sibTrans1D1" presStyleIdx="1" presStyleCnt="5"/>
      <dgm:spPr/>
      <dgm:t>
        <a:bodyPr/>
        <a:lstStyle/>
        <a:p>
          <a:pPr rtl="1"/>
          <a:endParaRPr lang="ar-SA"/>
        </a:p>
      </dgm:t>
    </dgm:pt>
    <dgm:pt modelId="{0A500658-8EDB-424A-938C-79562253519A}" type="pres">
      <dgm:prSet presAssocID="{673762EA-1600-4D3C-8FF5-1E6029276CAD}" presName="node" presStyleLbl="node1" presStyleIdx="2" presStyleCnt="5">
        <dgm:presLayoutVars>
          <dgm:bulletEnabled val="1"/>
        </dgm:presLayoutVars>
      </dgm:prSet>
      <dgm:spPr/>
      <dgm:t>
        <a:bodyPr/>
        <a:lstStyle/>
        <a:p>
          <a:pPr rtl="1"/>
          <a:endParaRPr lang="ar-SA"/>
        </a:p>
      </dgm:t>
    </dgm:pt>
    <dgm:pt modelId="{D5302C2B-A8D3-46E1-993F-66C0CE37B6A9}" type="pres">
      <dgm:prSet presAssocID="{673762EA-1600-4D3C-8FF5-1E6029276CAD}" presName="spNode" presStyleCnt="0"/>
      <dgm:spPr/>
    </dgm:pt>
    <dgm:pt modelId="{1B941C6F-67F2-46E0-83DA-DACD146308EC}" type="pres">
      <dgm:prSet presAssocID="{00D96E77-8401-4FE2-8F6F-29E9D2851C2D}" presName="sibTrans" presStyleLbl="sibTrans1D1" presStyleIdx="2" presStyleCnt="5"/>
      <dgm:spPr/>
      <dgm:t>
        <a:bodyPr/>
        <a:lstStyle/>
        <a:p>
          <a:pPr rtl="1"/>
          <a:endParaRPr lang="ar-SA"/>
        </a:p>
      </dgm:t>
    </dgm:pt>
    <dgm:pt modelId="{27ACB748-5D35-4544-A563-135EDB406FA9}" type="pres">
      <dgm:prSet presAssocID="{66C9A796-6037-468A-811C-78E0F7A959C1}" presName="node" presStyleLbl="node1" presStyleIdx="3" presStyleCnt="5">
        <dgm:presLayoutVars>
          <dgm:bulletEnabled val="1"/>
        </dgm:presLayoutVars>
      </dgm:prSet>
      <dgm:spPr/>
      <dgm:t>
        <a:bodyPr/>
        <a:lstStyle/>
        <a:p>
          <a:pPr rtl="1"/>
          <a:endParaRPr lang="ar-SA"/>
        </a:p>
      </dgm:t>
    </dgm:pt>
    <dgm:pt modelId="{720E5D0B-CC59-4214-A45E-4F9A19CBB734}" type="pres">
      <dgm:prSet presAssocID="{66C9A796-6037-468A-811C-78E0F7A959C1}" presName="spNode" presStyleCnt="0"/>
      <dgm:spPr/>
    </dgm:pt>
    <dgm:pt modelId="{ACA0B27D-A06A-44AB-98DC-45FBF65027E8}" type="pres">
      <dgm:prSet presAssocID="{358E7289-1395-4391-B3A0-2E162516E1D1}" presName="sibTrans" presStyleLbl="sibTrans1D1" presStyleIdx="3" presStyleCnt="5"/>
      <dgm:spPr/>
      <dgm:t>
        <a:bodyPr/>
        <a:lstStyle/>
        <a:p>
          <a:pPr rtl="1"/>
          <a:endParaRPr lang="ar-SA"/>
        </a:p>
      </dgm:t>
    </dgm:pt>
    <dgm:pt modelId="{5EA9DAC6-ADFE-4757-9FCA-8F95899B980C}" type="pres">
      <dgm:prSet presAssocID="{FEAA5062-11DD-49E5-9B4B-C29E9BCC9955}" presName="node" presStyleLbl="node1" presStyleIdx="4" presStyleCnt="5">
        <dgm:presLayoutVars>
          <dgm:bulletEnabled val="1"/>
        </dgm:presLayoutVars>
      </dgm:prSet>
      <dgm:spPr/>
      <dgm:t>
        <a:bodyPr/>
        <a:lstStyle/>
        <a:p>
          <a:pPr rtl="1"/>
          <a:endParaRPr lang="ar-SA"/>
        </a:p>
      </dgm:t>
    </dgm:pt>
    <dgm:pt modelId="{06A2BFB2-D066-4F5B-8AF5-4A45B95E7851}" type="pres">
      <dgm:prSet presAssocID="{FEAA5062-11DD-49E5-9B4B-C29E9BCC9955}" presName="spNode" presStyleCnt="0"/>
      <dgm:spPr/>
    </dgm:pt>
    <dgm:pt modelId="{7F3DC2AA-A8F3-4DC5-8DD7-BF855DC58BB8}" type="pres">
      <dgm:prSet presAssocID="{D2FF3EE4-60AD-407F-8CE2-116A21DC375A}" presName="sibTrans" presStyleLbl="sibTrans1D1" presStyleIdx="4" presStyleCnt="5"/>
      <dgm:spPr/>
      <dgm:t>
        <a:bodyPr/>
        <a:lstStyle/>
        <a:p>
          <a:pPr rtl="1"/>
          <a:endParaRPr lang="ar-SA"/>
        </a:p>
      </dgm:t>
    </dgm:pt>
  </dgm:ptLst>
  <dgm:cxnLst>
    <dgm:cxn modelId="{D08781A9-1342-4ABB-9323-E911639BAE46}" type="presOf" srcId="{0ACD882F-B29D-4B80-AF7A-A39F10986A40}" destId="{0EC805FB-9197-41B5-A306-A3E1A3EE1F27}" srcOrd="0" destOrd="0" presId="urn:microsoft.com/office/officeart/2005/8/layout/cycle6"/>
    <dgm:cxn modelId="{BDB49DD8-7DD9-4CF2-91DF-DB00FBF27AD4}" srcId="{DCA0124D-DADD-4DE5-865F-6345F33E6FB4}" destId="{673762EA-1600-4D3C-8FF5-1E6029276CAD}" srcOrd="2" destOrd="0" parTransId="{0B6C02F1-70E1-4BA5-96BF-81DCEECAACBF}" sibTransId="{00D96E77-8401-4FE2-8F6F-29E9D2851C2D}"/>
    <dgm:cxn modelId="{6C26B9B4-D08E-4470-9CFF-2012E3E35937}" type="presOf" srcId="{00D96E77-8401-4FE2-8F6F-29E9D2851C2D}" destId="{1B941C6F-67F2-46E0-83DA-DACD146308EC}" srcOrd="0" destOrd="0" presId="urn:microsoft.com/office/officeart/2005/8/layout/cycle6"/>
    <dgm:cxn modelId="{74F440DB-65B1-4EB5-9689-0B99A9F61194}" type="presOf" srcId="{FEAA5062-11DD-49E5-9B4B-C29E9BCC9955}" destId="{5EA9DAC6-ADFE-4757-9FCA-8F95899B980C}" srcOrd="0" destOrd="0" presId="urn:microsoft.com/office/officeart/2005/8/layout/cycle6"/>
    <dgm:cxn modelId="{421BBC2A-1671-4661-AFA2-82F97F0A8B95}" type="presOf" srcId="{358E7289-1395-4391-B3A0-2E162516E1D1}" destId="{ACA0B27D-A06A-44AB-98DC-45FBF65027E8}" srcOrd="0" destOrd="0" presId="urn:microsoft.com/office/officeart/2005/8/layout/cycle6"/>
    <dgm:cxn modelId="{2461B050-243C-4F2E-BF37-7CA57C75CB8E}" type="presOf" srcId="{66C9A796-6037-468A-811C-78E0F7A959C1}" destId="{27ACB748-5D35-4544-A563-135EDB406FA9}" srcOrd="0" destOrd="0" presId="urn:microsoft.com/office/officeart/2005/8/layout/cycle6"/>
    <dgm:cxn modelId="{965EA914-F93F-443D-AABC-68BBE5D58891}" srcId="{DCA0124D-DADD-4DE5-865F-6345F33E6FB4}" destId="{FEAA5062-11DD-49E5-9B4B-C29E9BCC9955}" srcOrd="4" destOrd="0" parTransId="{A01DE890-9FC0-4622-BEE4-7D5DFB5F319F}" sibTransId="{D2FF3EE4-60AD-407F-8CE2-116A21DC375A}"/>
    <dgm:cxn modelId="{2CAE64E8-A33F-49BB-99D9-7B232F4AE1A6}" srcId="{DCA0124D-DADD-4DE5-865F-6345F33E6FB4}" destId="{E66ABC7D-0CBF-4211-BA7B-FC50596DE57A}" srcOrd="1" destOrd="0" parTransId="{C83AE125-4083-4527-82A5-E22C5AFE36CF}" sibTransId="{D378DB81-0D9F-42AA-A437-079A83AE195F}"/>
    <dgm:cxn modelId="{1839E496-A772-4C8B-B9B4-CB1C427C017F}" srcId="{DCA0124D-DADD-4DE5-865F-6345F33E6FB4}" destId="{66C9A796-6037-468A-811C-78E0F7A959C1}" srcOrd="3" destOrd="0" parTransId="{89C30B68-A9B5-4F7E-A779-61F83155A33A}" sibTransId="{358E7289-1395-4391-B3A0-2E162516E1D1}"/>
    <dgm:cxn modelId="{A367B75D-2F47-4D24-95A4-445B68D7E226}" type="presOf" srcId="{DCA0124D-DADD-4DE5-865F-6345F33E6FB4}" destId="{3F8911A6-6AB6-42CE-9AE5-CD0FD217C4AA}" srcOrd="0" destOrd="0" presId="urn:microsoft.com/office/officeart/2005/8/layout/cycle6"/>
    <dgm:cxn modelId="{4B86BEDB-88AD-4A18-AE92-9583CA8EAABA}" type="presOf" srcId="{E66ABC7D-0CBF-4211-BA7B-FC50596DE57A}" destId="{1094847D-3EC8-4EA8-8843-0C68687DDD86}" srcOrd="0" destOrd="0" presId="urn:microsoft.com/office/officeart/2005/8/layout/cycle6"/>
    <dgm:cxn modelId="{42E14D67-8508-44BF-8ED3-0954B8844FB7}" srcId="{DCA0124D-DADD-4DE5-865F-6345F33E6FB4}" destId="{EB8770CA-D20C-47B7-A764-71BB745562BE}" srcOrd="0" destOrd="0" parTransId="{2E435A6E-CF51-4509-8CF2-0467853A5847}" sibTransId="{0ACD882F-B29D-4B80-AF7A-A39F10986A40}"/>
    <dgm:cxn modelId="{5FD22635-215F-4A4E-9DB9-BE5725143641}" type="presOf" srcId="{673762EA-1600-4D3C-8FF5-1E6029276CAD}" destId="{0A500658-8EDB-424A-938C-79562253519A}" srcOrd="0" destOrd="0" presId="urn:microsoft.com/office/officeart/2005/8/layout/cycle6"/>
    <dgm:cxn modelId="{7B4D4064-D6B0-4885-BF3F-875B32FCABC2}" type="presOf" srcId="{EB8770CA-D20C-47B7-A764-71BB745562BE}" destId="{2C9451D6-A8F0-4B38-827D-E51E5ECCF2D5}" srcOrd="0" destOrd="0" presId="urn:microsoft.com/office/officeart/2005/8/layout/cycle6"/>
    <dgm:cxn modelId="{C84C29E0-AECD-446F-B1F6-4CADA9D2A277}" type="presOf" srcId="{D2FF3EE4-60AD-407F-8CE2-116A21DC375A}" destId="{7F3DC2AA-A8F3-4DC5-8DD7-BF855DC58BB8}" srcOrd="0" destOrd="0" presId="urn:microsoft.com/office/officeart/2005/8/layout/cycle6"/>
    <dgm:cxn modelId="{1EAA990A-FA64-4C7B-B303-23946AD8B269}" type="presOf" srcId="{D378DB81-0D9F-42AA-A437-079A83AE195F}" destId="{CADB13AE-C8B0-40B1-B1DF-66F938980CA5}" srcOrd="0" destOrd="0" presId="urn:microsoft.com/office/officeart/2005/8/layout/cycle6"/>
    <dgm:cxn modelId="{D0460F48-ACC6-471F-A61D-D2ABFF3C9B97}" type="presParOf" srcId="{3F8911A6-6AB6-42CE-9AE5-CD0FD217C4AA}" destId="{2C9451D6-A8F0-4B38-827D-E51E5ECCF2D5}" srcOrd="0" destOrd="0" presId="urn:microsoft.com/office/officeart/2005/8/layout/cycle6"/>
    <dgm:cxn modelId="{087B9268-4007-401F-A6F4-F09E5EDCB78A}" type="presParOf" srcId="{3F8911A6-6AB6-42CE-9AE5-CD0FD217C4AA}" destId="{FBD65C92-D70C-487A-A18E-C477EF46AFBF}" srcOrd="1" destOrd="0" presId="urn:microsoft.com/office/officeart/2005/8/layout/cycle6"/>
    <dgm:cxn modelId="{75272437-1CD4-47E3-B7B8-1E95B247226D}" type="presParOf" srcId="{3F8911A6-6AB6-42CE-9AE5-CD0FD217C4AA}" destId="{0EC805FB-9197-41B5-A306-A3E1A3EE1F27}" srcOrd="2" destOrd="0" presId="urn:microsoft.com/office/officeart/2005/8/layout/cycle6"/>
    <dgm:cxn modelId="{52D2D18B-EDEC-4C71-B9CA-6ED8DAC0BF48}" type="presParOf" srcId="{3F8911A6-6AB6-42CE-9AE5-CD0FD217C4AA}" destId="{1094847D-3EC8-4EA8-8843-0C68687DDD86}" srcOrd="3" destOrd="0" presId="urn:microsoft.com/office/officeart/2005/8/layout/cycle6"/>
    <dgm:cxn modelId="{66674188-0561-4BF4-83B0-415AF698C0FB}" type="presParOf" srcId="{3F8911A6-6AB6-42CE-9AE5-CD0FD217C4AA}" destId="{247C929F-0ABB-45D5-859C-50CBB87BC27C}" srcOrd="4" destOrd="0" presId="urn:microsoft.com/office/officeart/2005/8/layout/cycle6"/>
    <dgm:cxn modelId="{49F41A6D-8E9C-45E2-BFB3-59198FD40DE0}" type="presParOf" srcId="{3F8911A6-6AB6-42CE-9AE5-CD0FD217C4AA}" destId="{CADB13AE-C8B0-40B1-B1DF-66F938980CA5}" srcOrd="5" destOrd="0" presId="urn:microsoft.com/office/officeart/2005/8/layout/cycle6"/>
    <dgm:cxn modelId="{0CC2894B-83F7-40E6-8454-19E3C8AD4CEA}" type="presParOf" srcId="{3F8911A6-6AB6-42CE-9AE5-CD0FD217C4AA}" destId="{0A500658-8EDB-424A-938C-79562253519A}" srcOrd="6" destOrd="0" presId="urn:microsoft.com/office/officeart/2005/8/layout/cycle6"/>
    <dgm:cxn modelId="{84D1F44B-E178-4912-8DEB-F440B4ED76AC}" type="presParOf" srcId="{3F8911A6-6AB6-42CE-9AE5-CD0FD217C4AA}" destId="{D5302C2B-A8D3-46E1-993F-66C0CE37B6A9}" srcOrd="7" destOrd="0" presId="urn:microsoft.com/office/officeart/2005/8/layout/cycle6"/>
    <dgm:cxn modelId="{D5B874CF-B956-48A0-90F3-4E37FF5C3D52}" type="presParOf" srcId="{3F8911A6-6AB6-42CE-9AE5-CD0FD217C4AA}" destId="{1B941C6F-67F2-46E0-83DA-DACD146308EC}" srcOrd="8" destOrd="0" presId="urn:microsoft.com/office/officeart/2005/8/layout/cycle6"/>
    <dgm:cxn modelId="{53D422C4-3C42-462F-AE3D-2153986EF9CE}" type="presParOf" srcId="{3F8911A6-6AB6-42CE-9AE5-CD0FD217C4AA}" destId="{27ACB748-5D35-4544-A563-135EDB406FA9}" srcOrd="9" destOrd="0" presId="urn:microsoft.com/office/officeart/2005/8/layout/cycle6"/>
    <dgm:cxn modelId="{D9A5E26D-4B53-4439-9055-21013519BCC9}" type="presParOf" srcId="{3F8911A6-6AB6-42CE-9AE5-CD0FD217C4AA}" destId="{720E5D0B-CC59-4214-A45E-4F9A19CBB734}" srcOrd="10" destOrd="0" presId="urn:microsoft.com/office/officeart/2005/8/layout/cycle6"/>
    <dgm:cxn modelId="{2338CF6B-98DE-448F-B56E-2EF35114B263}" type="presParOf" srcId="{3F8911A6-6AB6-42CE-9AE5-CD0FD217C4AA}" destId="{ACA0B27D-A06A-44AB-98DC-45FBF65027E8}" srcOrd="11" destOrd="0" presId="urn:microsoft.com/office/officeart/2005/8/layout/cycle6"/>
    <dgm:cxn modelId="{04DB4AF3-680E-45A8-8B85-68EACDE5F300}" type="presParOf" srcId="{3F8911A6-6AB6-42CE-9AE5-CD0FD217C4AA}" destId="{5EA9DAC6-ADFE-4757-9FCA-8F95899B980C}" srcOrd="12" destOrd="0" presId="urn:microsoft.com/office/officeart/2005/8/layout/cycle6"/>
    <dgm:cxn modelId="{47D0A3E9-E567-4AF8-AE06-DDAE4CA0EEF0}" type="presParOf" srcId="{3F8911A6-6AB6-42CE-9AE5-CD0FD217C4AA}" destId="{06A2BFB2-D066-4F5B-8AF5-4A45B95E7851}" srcOrd="13" destOrd="0" presId="urn:microsoft.com/office/officeart/2005/8/layout/cycle6"/>
    <dgm:cxn modelId="{A8CFDCFD-80D7-4672-92EA-2E364DB3F38B}" type="presParOf" srcId="{3F8911A6-6AB6-42CE-9AE5-CD0FD217C4AA}" destId="{7F3DC2AA-A8F3-4DC5-8DD7-BF855DC58BB8}" srcOrd="14" destOrd="0" presId="urn:microsoft.com/office/officeart/2005/8/layout/cycle6"/>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0B26228-7335-4838-894F-7208CCB0BB53}" type="doc">
      <dgm:prSet loTypeId="urn:microsoft.com/office/officeart/2005/8/layout/hierarchy2" loCatId="hierarchy" qsTypeId="urn:microsoft.com/office/officeart/2005/8/quickstyle/simple1" qsCatId="simple" csTypeId="urn:microsoft.com/office/officeart/2005/8/colors/accent2_1" csCatId="accent2" phldr="1"/>
      <dgm:spPr/>
      <dgm:t>
        <a:bodyPr/>
        <a:lstStyle/>
        <a:p>
          <a:pPr rtl="1"/>
          <a:endParaRPr lang="ar-SA"/>
        </a:p>
      </dgm:t>
    </dgm:pt>
    <dgm:pt modelId="{27D3E262-258B-4507-8C3E-92566FF81CCF}">
      <dgm:prSet phldrT="[Text]" custT="1"/>
      <dgm:spPr/>
      <dgm:t>
        <a:bodyPr/>
        <a:lstStyle/>
        <a:p>
          <a:pPr rtl="1"/>
          <a:r>
            <a:rPr lang="ar-SA" sz="3600" dirty="0" smtClean="0">
              <a:solidFill>
                <a:schemeClr val="accent2">
                  <a:lumMod val="50000"/>
                </a:schemeClr>
              </a:solidFill>
              <a:latin typeface="Microsoft Uighur" pitchFamily="2" charset="-78"/>
              <a:cs typeface="Microsoft Uighur" pitchFamily="2" charset="-78"/>
            </a:rPr>
            <a:t>يمكن تصنيف هذه الأنشطة حسب مراحل تطورها إلى:-</a:t>
          </a:r>
          <a:endParaRPr lang="ar-SA" sz="3600" dirty="0">
            <a:solidFill>
              <a:schemeClr val="accent2">
                <a:lumMod val="50000"/>
              </a:schemeClr>
            </a:solidFill>
            <a:latin typeface="Microsoft Uighur" pitchFamily="2" charset="-78"/>
            <a:cs typeface="Microsoft Uighur" pitchFamily="2" charset="-78"/>
          </a:endParaRPr>
        </a:p>
      </dgm:t>
    </dgm:pt>
    <dgm:pt modelId="{B57463BB-C839-41E1-B0F3-93CEB20FFCE5}" type="parTrans" cxnId="{37FD3497-4C54-4E5F-8229-BA7AE99D3FB6}">
      <dgm:prSet/>
      <dgm:spPr/>
      <dgm:t>
        <a:bodyPr/>
        <a:lstStyle/>
        <a:p>
          <a:pPr rtl="1"/>
          <a:endParaRPr lang="ar-SA"/>
        </a:p>
      </dgm:t>
    </dgm:pt>
    <dgm:pt modelId="{B4D3A3A0-CA54-4120-BF84-21C68C549162}" type="sibTrans" cxnId="{37FD3497-4C54-4E5F-8229-BA7AE99D3FB6}">
      <dgm:prSet/>
      <dgm:spPr/>
      <dgm:t>
        <a:bodyPr/>
        <a:lstStyle/>
        <a:p>
          <a:pPr rtl="1"/>
          <a:endParaRPr lang="ar-SA"/>
        </a:p>
      </dgm:t>
    </dgm:pt>
    <dgm:pt modelId="{7F26A288-E671-4B2A-9F81-79310B8C2B04}">
      <dgm:prSet phldrT="[Text]" custT="1"/>
      <dgm:spPr/>
      <dgm:t>
        <a:bodyPr/>
        <a:lstStyle/>
        <a:p>
          <a:pPr rtl="1"/>
          <a:r>
            <a:rPr lang="ar-SA" sz="3200" dirty="0" smtClean="0">
              <a:solidFill>
                <a:schemeClr val="accent2">
                  <a:lumMod val="75000"/>
                </a:schemeClr>
              </a:solidFill>
              <a:latin typeface="Microsoft Uighur" pitchFamily="2" charset="-78"/>
              <a:cs typeface="Microsoft Uighur" pitchFamily="2" charset="-78"/>
            </a:rPr>
            <a:t>| أنشطة اقتصادية تقليدية |</a:t>
          </a:r>
          <a:endParaRPr lang="ar-SA" sz="3200" dirty="0">
            <a:solidFill>
              <a:schemeClr val="accent2">
                <a:lumMod val="75000"/>
              </a:schemeClr>
            </a:solidFill>
            <a:latin typeface="Microsoft Uighur" pitchFamily="2" charset="-78"/>
            <a:cs typeface="Microsoft Uighur" pitchFamily="2" charset="-78"/>
          </a:endParaRPr>
        </a:p>
      </dgm:t>
    </dgm:pt>
    <dgm:pt modelId="{D064FB6B-A59F-4FEA-A8D0-2513D105A09A}" type="parTrans" cxnId="{479B80A8-96A8-4456-B5EA-D0EBB903C4E3}">
      <dgm:prSet/>
      <dgm:spPr/>
      <dgm:t>
        <a:bodyPr/>
        <a:lstStyle/>
        <a:p>
          <a:pPr rtl="1"/>
          <a:endParaRPr lang="ar-SA"/>
        </a:p>
      </dgm:t>
    </dgm:pt>
    <dgm:pt modelId="{D7B993FA-0CCA-4622-8BD2-830D296E4196}" type="sibTrans" cxnId="{479B80A8-96A8-4456-B5EA-D0EBB903C4E3}">
      <dgm:prSet/>
      <dgm:spPr/>
      <dgm:t>
        <a:bodyPr/>
        <a:lstStyle/>
        <a:p>
          <a:pPr rtl="1"/>
          <a:endParaRPr lang="ar-SA"/>
        </a:p>
      </dgm:t>
    </dgm:pt>
    <dgm:pt modelId="{A3254AFF-8E5C-46BA-8A96-4D782E4157AD}">
      <dgm:prSet phldrT="[Text]" custT="1"/>
      <dgm:spPr/>
      <dgm:t>
        <a:bodyPr/>
        <a:lstStyle/>
        <a:p>
          <a:pPr rtl="1"/>
          <a:r>
            <a:rPr lang="ar-SA" sz="3200" dirty="0" smtClean="0">
              <a:solidFill>
                <a:schemeClr val="accent2">
                  <a:lumMod val="75000"/>
                </a:schemeClr>
              </a:solidFill>
              <a:latin typeface="Microsoft Uighur" pitchFamily="2" charset="-78"/>
              <a:cs typeface="Microsoft Uighur" pitchFamily="2" charset="-78"/>
            </a:rPr>
            <a:t>| أنشطة اقتصادية معاصرة |</a:t>
          </a:r>
          <a:endParaRPr lang="ar-SA" sz="3200" dirty="0">
            <a:solidFill>
              <a:schemeClr val="accent2">
                <a:lumMod val="75000"/>
              </a:schemeClr>
            </a:solidFill>
            <a:latin typeface="Microsoft Uighur" pitchFamily="2" charset="-78"/>
            <a:cs typeface="Microsoft Uighur" pitchFamily="2" charset="-78"/>
          </a:endParaRPr>
        </a:p>
      </dgm:t>
    </dgm:pt>
    <dgm:pt modelId="{F620FADF-CBBD-4010-B816-DA46263F6AAB}" type="parTrans" cxnId="{CDD04363-02E6-443B-B244-7E8BFF2668B4}">
      <dgm:prSet/>
      <dgm:spPr/>
      <dgm:t>
        <a:bodyPr/>
        <a:lstStyle/>
        <a:p>
          <a:pPr rtl="1"/>
          <a:endParaRPr lang="ar-SA"/>
        </a:p>
      </dgm:t>
    </dgm:pt>
    <dgm:pt modelId="{C535A3E7-7595-4EB6-9547-13DA7A0462E4}" type="sibTrans" cxnId="{CDD04363-02E6-443B-B244-7E8BFF2668B4}">
      <dgm:prSet/>
      <dgm:spPr/>
      <dgm:t>
        <a:bodyPr/>
        <a:lstStyle/>
        <a:p>
          <a:pPr rtl="1"/>
          <a:endParaRPr lang="ar-SA"/>
        </a:p>
      </dgm:t>
    </dgm:pt>
    <dgm:pt modelId="{6FD132DC-5EB5-4B02-92BA-8CB63541CC15}" type="pres">
      <dgm:prSet presAssocID="{00B26228-7335-4838-894F-7208CCB0BB53}" presName="diagram" presStyleCnt="0">
        <dgm:presLayoutVars>
          <dgm:chPref val="1"/>
          <dgm:dir/>
          <dgm:animOne val="branch"/>
          <dgm:animLvl val="lvl"/>
          <dgm:resizeHandles val="exact"/>
        </dgm:presLayoutVars>
      </dgm:prSet>
      <dgm:spPr/>
      <dgm:t>
        <a:bodyPr/>
        <a:lstStyle/>
        <a:p>
          <a:pPr rtl="1"/>
          <a:endParaRPr lang="ar-SA"/>
        </a:p>
      </dgm:t>
    </dgm:pt>
    <dgm:pt modelId="{7F4E9FA4-BE7C-4798-8942-F54E3787E45B}" type="pres">
      <dgm:prSet presAssocID="{27D3E262-258B-4507-8C3E-92566FF81CCF}" presName="root1" presStyleCnt="0"/>
      <dgm:spPr/>
    </dgm:pt>
    <dgm:pt modelId="{7560947F-DCAA-495D-8BD4-36B96356ADF9}" type="pres">
      <dgm:prSet presAssocID="{27D3E262-258B-4507-8C3E-92566FF81CCF}" presName="LevelOneTextNode" presStyleLbl="node0" presStyleIdx="0" presStyleCnt="1">
        <dgm:presLayoutVars>
          <dgm:chPref val="3"/>
        </dgm:presLayoutVars>
      </dgm:prSet>
      <dgm:spPr/>
      <dgm:t>
        <a:bodyPr/>
        <a:lstStyle/>
        <a:p>
          <a:pPr rtl="1"/>
          <a:endParaRPr lang="ar-SA"/>
        </a:p>
      </dgm:t>
    </dgm:pt>
    <dgm:pt modelId="{EDA51FE9-A786-4A9D-9EA4-C52AF531EB5A}" type="pres">
      <dgm:prSet presAssocID="{27D3E262-258B-4507-8C3E-92566FF81CCF}" presName="level2hierChild" presStyleCnt="0"/>
      <dgm:spPr/>
    </dgm:pt>
    <dgm:pt modelId="{6E220771-BBC3-4A0E-9B05-2141392249C7}" type="pres">
      <dgm:prSet presAssocID="{D064FB6B-A59F-4FEA-A8D0-2513D105A09A}" presName="conn2-1" presStyleLbl="parChTrans1D2" presStyleIdx="0" presStyleCnt="2"/>
      <dgm:spPr/>
      <dgm:t>
        <a:bodyPr/>
        <a:lstStyle/>
        <a:p>
          <a:pPr rtl="1"/>
          <a:endParaRPr lang="ar-SA"/>
        </a:p>
      </dgm:t>
    </dgm:pt>
    <dgm:pt modelId="{882CFAB0-DAA2-4939-B36A-F61C90098E56}" type="pres">
      <dgm:prSet presAssocID="{D064FB6B-A59F-4FEA-A8D0-2513D105A09A}" presName="connTx" presStyleLbl="parChTrans1D2" presStyleIdx="0" presStyleCnt="2"/>
      <dgm:spPr/>
      <dgm:t>
        <a:bodyPr/>
        <a:lstStyle/>
        <a:p>
          <a:pPr rtl="1"/>
          <a:endParaRPr lang="ar-SA"/>
        </a:p>
      </dgm:t>
    </dgm:pt>
    <dgm:pt modelId="{739576FC-6202-4873-B0B0-85807942E6B0}" type="pres">
      <dgm:prSet presAssocID="{7F26A288-E671-4B2A-9F81-79310B8C2B04}" presName="root2" presStyleCnt="0"/>
      <dgm:spPr/>
    </dgm:pt>
    <dgm:pt modelId="{6F7AABAE-85F4-461C-AF6E-FE56314EB887}" type="pres">
      <dgm:prSet presAssocID="{7F26A288-E671-4B2A-9F81-79310B8C2B04}" presName="LevelTwoTextNode" presStyleLbl="node2" presStyleIdx="0" presStyleCnt="2">
        <dgm:presLayoutVars>
          <dgm:chPref val="3"/>
        </dgm:presLayoutVars>
      </dgm:prSet>
      <dgm:spPr/>
      <dgm:t>
        <a:bodyPr/>
        <a:lstStyle/>
        <a:p>
          <a:pPr rtl="1"/>
          <a:endParaRPr lang="ar-SA"/>
        </a:p>
      </dgm:t>
    </dgm:pt>
    <dgm:pt modelId="{6F7FEF24-7DAC-43B4-9604-6802285967B6}" type="pres">
      <dgm:prSet presAssocID="{7F26A288-E671-4B2A-9F81-79310B8C2B04}" presName="level3hierChild" presStyleCnt="0"/>
      <dgm:spPr/>
    </dgm:pt>
    <dgm:pt modelId="{2D7A4399-7862-43DC-84B4-B70FEC9007EA}" type="pres">
      <dgm:prSet presAssocID="{F620FADF-CBBD-4010-B816-DA46263F6AAB}" presName="conn2-1" presStyleLbl="parChTrans1D2" presStyleIdx="1" presStyleCnt="2"/>
      <dgm:spPr/>
      <dgm:t>
        <a:bodyPr/>
        <a:lstStyle/>
        <a:p>
          <a:pPr rtl="1"/>
          <a:endParaRPr lang="ar-SA"/>
        </a:p>
      </dgm:t>
    </dgm:pt>
    <dgm:pt modelId="{4680DCB0-C2F8-46E5-BF33-75A52F4AC2C2}" type="pres">
      <dgm:prSet presAssocID="{F620FADF-CBBD-4010-B816-DA46263F6AAB}" presName="connTx" presStyleLbl="parChTrans1D2" presStyleIdx="1" presStyleCnt="2"/>
      <dgm:spPr/>
      <dgm:t>
        <a:bodyPr/>
        <a:lstStyle/>
        <a:p>
          <a:pPr rtl="1"/>
          <a:endParaRPr lang="ar-SA"/>
        </a:p>
      </dgm:t>
    </dgm:pt>
    <dgm:pt modelId="{7C85C730-4BD9-464F-80E2-A9CD302B5FFF}" type="pres">
      <dgm:prSet presAssocID="{A3254AFF-8E5C-46BA-8A96-4D782E4157AD}" presName="root2" presStyleCnt="0"/>
      <dgm:spPr/>
    </dgm:pt>
    <dgm:pt modelId="{870FA475-FCC6-42A7-AED4-736C52D348D4}" type="pres">
      <dgm:prSet presAssocID="{A3254AFF-8E5C-46BA-8A96-4D782E4157AD}" presName="LevelTwoTextNode" presStyleLbl="node2" presStyleIdx="1" presStyleCnt="2">
        <dgm:presLayoutVars>
          <dgm:chPref val="3"/>
        </dgm:presLayoutVars>
      </dgm:prSet>
      <dgm:spPr/>
      <dgm:t>
        <a:bodyPr/>
        <a:lstStyle/>
        <a:p>
          <a:pPr rtl="1"/>
          <a:endParaRPr lang="ar-SA"/>
        </a:p>
      </dgm:t>
    </dgm:pt>
    <dgm:pt modelId="{6FCB6376-F6CD-4C0F-A8CA-0FCB220B8F8A}" type="pres">
      <dgm:prSet presAssocID="{A3254AFF-8E5C-46BA-8A96-4D782E4157AD}" presName="level3hierChild" presStyleCnt="0"/>
      <dgm:spPr/>
    </dgm:pt>
  </dgm:ptLst>
  <dgm:cxnLst>
    <dgm:cxn modelId="{479B80A8-96A8-4456-B5EA-D0EBB903C4E3}" srcId="{27D3E262-258B-4507-8C3E-92566FF81CCF}" destId="{7F26A288-E671-4B2A-9F81-79310B8C2B04}" srcOrd="0" destOrd="0" parTransId="{D064FB6B-A59F-4FEA-A8D0-2513D105A09A}" sibTransId="{D7B993FA-0CCA-4622-8BD2-830D296E4196}"/>
    <dgm:cxn modelId="{450B77BD-8EF0-4BEF-8585-CE49F2E1A63B}" type="presOf" srcId="{F620FADF-CBBD-4010-B816-DA46263F6AAB}" destId="{2D7A4399-7862-43DC-84B4-B70FEC9007EA}" srcOrd="0" destOrd="0" presId="urn:microsoft.com/office/officeart/2005/8/layout/hierarchy2"/>
    <dgm:cxn modelId="{069B8DFC-A5F8-4C03-A98F-FC9F279CE59F}" type="presOf" srcId="{27D3E262-258B-4507-8C3E-92566FF81CCF}" destId="{7560947F-DCAA-495D-8BD4-36B96356ADF9}" srcOrd="0" destOrd="0" presId="urn:microsoft.com/office/officeart/2005/8/layout/hierarchy2"/>
    <dgm:cxn modelId="{CDD04363-02E6-443B-B244-7E8BFF2668B4}" srcId="{27D3E262-258B-4507-8C3E-92566FF81CCF}" destId="{A3254AFF-8E5C-46BA-8A96-4D782E4157AD}" srcOrd="1" destOrd="0" parTransId="{F620FADF-CBBD-4010-B816-DA46263F6AAB}" sibTransId="{C535A3E7-7595-4EB6-9547-13DA7A0462E4}"/>
    <dgm:cxn modelId="{B4E9DD29-4BDE-47F6-9592-315275BC0F67}" type="presOf" srcId="{F620FADF-CBBD-4010-B816-DA46263F6AAB}" destId="{4680DCB0-C2F8-46E5-BF33-75A52F4AC2C2}" srcOrd="1" destOrd="0" presId="urn:microsoft.com/office/officeart/2005/8/layout/hierarchy2"/>
    <dgm:cxn modelId="{8F488D55-D8D1-482B-9A7E-73DF3EA908C8}" type="presOf" srcId="{7F26A288-E671-4B2A-9F81-79310B8C2B04}" destId="{6F7AABAE-85F4-461C-AF6E-FE56314EB887}" srcOrd="0" destOrd="0" presId="urn:microsoft.com/office/officeart/2005/8/layout/hierarchy2"/>
    <dgm:cxn modelId="{401391F8-59EB-4B40-8E6B-186F9A67B715}" type="presOf" srcId="{D064FB6B-A59F-4FEA-A8D0-2513D105A09A}" destId="{6E220771-BBC3-4A0E-9B05-2141392249C7}" srcOrd="0" destOrd="0" presId="urn:microsoft.com/office/officeart/2005/8/layout/hierarchy2"/>
    <dgm:cxn modelId="{DF77FC5F-EAD0-4604-A18C-65429AA29F5F}" type="presOf" srcId="{D064FB6B-A59F-4FEA-A8D0-2513D105A09A}" destId="{882CFAB0-DAA2-4939-B36A-F61C90098E56}" srcOrd="1" destOrd="0" presId="urn:microsoft.com/office/officeart/2005/8/layout/hierarchy2"/>
    <dgm:cxn modelId="{81DABF85-284A-429C-9E71-86AABA9E934E}" type="presOf" srcId="{00B26228-7335-4838-894F-7208CCB0BB53}" destId="{6FD132DC-5EB5-4B02-92BA-8CB63541CC15}" srcOrd="0" destOrd="0" presId="urn:microsoft.com/office/officeart/2005/8/layout/hierarchy2"/>
    <dgm:cxn modelId="{EA7FED67-14CB-4E30-AF1B-FF937984BFF9}" type="presOf" srcId="{A3254AFF-8E5C-46BA-8A96-4D782E4157AD}" destId="{870FA475-FCC6-42A7-AED4-736C52D348D4}" srcOrd="0" destOrd="0" presId="urn:microsoft.com/office/officeart/2005/8/layout/hierarchy2"/>
    <dgm:cxn modelId="{37FD3497-4C54-4E5F-8229-BA7AE99D3FB6}" srcId="{00B26228-7335-4838-894F-7208CCB0BB53}" destId="{27D3E262-258B-4507-8C3E-92566FF81CCF}" srcOrd="0" destOrd="0" parTransId="{B57463BB-C839-41E1-B0F3-93CEB20FFCE5}" sibTransId="{B4D3A3A0-CA54-4120-BF84-21C68C549162}"/>
    <dgm:cxn modelId="{8195B9DC-077F-4223-8AF6-ADBB95AAE20E}" type="presParOf" srcId="{6FD132DC-5EB5-4B02-92BA-8CB63541CC15}" destId="{7F4E9FA4-BE7C-4798-8942-F54E3787E45B}" srcOrd="0" destOrd="0" presId="urn:microsoft.com/office/officeart/2005/8/layout/hierarchy2"/>
    <dgm:cxn modelId="{AF438B26-4724-4979-90F7-6AF6BAEA0695}" type="presParOf" srcId="{7F4E9FA4-BE7C-4798-8942-F54E3787E45B}" destId="{7560947F-DCAA-495D-8BD4-36B96356ADF9}" srcOrd="0" destOrd="0" presId="urn:microsoft.com/office/officeart/2005/8/layout/hierarchy2"/>
    <dgm:cxn modelId="{3E843A5E-E2BB-4BCA-9D5E-DBD376CB6877}" type="presParOf" srcId="{7F4E9FA4-BE7C-4798-8942-F54E3787E45B}" destId="{EDA51FE9-A786-4A9D-9EA4-C52AF531EB5A}" srcOrd="1" destOrd="0" presId="urn:microsoft.com/office/officeart/2005/8/layout/hierarchy2"/>
    <dgm:cxn modelId="{0C045543-CFAD-478D-B584-32D6E9E72F57}" type="presParOf" srcId="{EDA51FE9-A786-4A9D-9EA4-C52AF531EB5A}" destId="{6E220771-BBC3-4A0E-9B05-2141392249C7}" srcOrd="0" destOrd="0" presId="urn:microsoft.com/office/officeart/2005/8/layout/hierarchy2"/>
    <dgm:cxn modelId="{5FC08C61-5C84-4C21-BDDC-1FEEA2AC6903}" type="presParOf" srcId="{6E220771-BBC3-4A0E-9B05-2141392249C7}" destId="{882CFAB0-DAA2-4939-B36A-F61C90098E56}" srcOrd="0" destOrd="0" presId="urn:microsoft.com/office/officeart/2005/8/layout/hierarchy2"/>
    <dgm:cxn modelId="{CF319564-BA88-4CA0-A46B-B8C21A90EB16}" type="presParOf" srcId="{EDA51FE9-A786-4A9D-9EA4-C52AF531EB5A}" destId="{739576FC-6202-4873-B0B0-85807942E6B0}" srcOrd="1" destOrd="0" presId="urn:microsoft.com/office/officeart/2005/8/layout/hierarchy2"/>
    <dgm:cxn modelId="{BFA772C9-E37A-421F-8B3C-C2DA17A5E9B9}" type="presParOf" srcId="{739576FC-6202-4873-B0B0-85807942E6B0}" destId="{6F7AABAE-85F4-461C-AF6E-FE56314EB887}" srcOrd="0" destOrd="0" presId="urn:microsoft.com/office/officeart/2005/8/layout/hierarchy2"/>
    <dgm:cxn modelId="{3D7CE511-6E02-47A0-8F9C-11A24A012C61}" type="presParOf" srcId="{739576FC-6202-4873-B0B0-85807942E6B0}" destId="{6F7FEF24-7DAC-43B4-9604-6802285967B6}" srcOrd="1" destOrd="0" presId="urn:microsoft.com/office/officeart/2005/8/layout/hierarchy2"/>
    <dgm:cxn modelId="{B5214243-6B57-4671-B04E-B41BB6A4E762}" type="presParOf" srcId="{EDA51FE9-A786-4A9D-9EA4-C52AF531EB5A}" destId="{2D7A4399-7862-43DC-84B4-B70FEC9007EA}" srcOrd="2" destOrd="0" presId="urn:microsoft.com/office/officeart/2005/8/layout/hierarchy2"/>
    <dgm:cxn modelId="{1C12D44C-3DBC-4E26-8D28-05FA02F851BC}" type="presParOf" srcId="{2D7A4399-7862-43DC-84B4-B70FEC9007EA}" destId="{4680DCB0-C2F8-46E5-BF33-75A52F4AC2C2}" srcOrd="0" destOrd="0" presId="urn:microsoft.com/office/officeart/2005/8/layout/hierarchy2"/>
    <dgm:cxn modelId="{5C85D3A1-3148-440B-A055-0A6F08A0E8D1}" type="presParOf" srcId="{EDA51FE9-A786-4A9D-9EA4-C52AF531EB5A}" destId="{7C85C730-4BD9-464F-80E2-A9CD302B5FFF}" srcOrd="3" destOrd="0" presId="urn:microsoft.com/office/officeart/2005/8/layout/hierarchy2"/>
    <dgm:cxn modelId="{ABEB957E-7F0F-434B-AF62-E0F7215A69DE}" type="presParOf" srcId="{7C85C730-4BD9-464F-80E2-A9CD302B5FFF}" destId="{870FA475-FCC6-42A7-AED4-736C52D348D4}" srcOrd="0" destOrd="0" presId="urn:microsoft.com/office/officeart/2005/8/layout/hierarchy2"/>
    <dgm:cxn modelId="{C0D5053C-43F3-4570-8490-81F286DD0BE1}" type="presParOf" srcId="{7C85C730-4BD9-464F-80E2-A9CD302B5FFF}" destId="{6FCB6376-F6CD-4C0F-A8CA-0FCB220B8F8A}"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C9451D6-A8F0-4B38-827D-E51E5ECCF2D5}">
      <dsp:nvSpPr>
        <dsp:cNvPr id="0" name=""/>
        <dsp:cNvSpPr/>
      </dsp:nvSpPr>
      <dsp:spPr>
        <a:xfrm>
          <a:off x="3166465" y="3533"/>
          <a:ext cx="2127501" cy="1382875"/>
        </a:xfrm>
        <a:prstGeom prst="roundRect">
          <a:avLst/>
        </a:prstGeom>
        <a:blipFill dpi="0" rotWithShape="0">
          <a:blip xmlns:r="http://schemas.openxmlformats.org/officeDocument/2006/relationships" r:embed="rId1">
            <a:lum bright="30000"/>
          </a:blip>
          <a:srcRect/>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ar-SA" sz="3200" kern="1200" dirty="0" smtClean="0">
              <a:solidFill>
                <a:schemeClr val="accent2">
                  <a:lumMod val="75000"/>
                </a:schemeClr>
              </a:solidFill>
              <a:latin typeface="Andalus" pitchFamily="18" charset="-78"/>
              <a:cs typeface="Andalus" pitchFamily="18" charset="-78"/>
            </a:rPr>
            <a:t>الصيد و استخراج اللؤلؤ</a:t>
          </a:r>
          <a:endParaRPr lang="ar-SA" sz="3200" kern="1200" dirty="0">
            <a:solidFill>
              <a:schemeClr val="accent2">
                <a:lumMod val="75000"/>
              </a:schemeClr>
            </a:solidFill>
            <a:latin typeface="Andalus" pitchFamily="18" charset="-78"/>
            <a:cs typeface="Andalus" pitchFamily="18" charset="-78"/>
          </a:endParaRPr>
        </a:p>
      </dsp:txBody>
      <dsp:txXfrm>
        <a:off x="3166465" y="3533"/>
        <a:ext cx="2127501" cy="1382875"/>
      </dsp:txXfrm>
    </dsp:sp>
    <dsp:sp modelId="{0EC805FB-9197-41B5-A306-A3E1A3EE1F27}">
      <dsp:nvSpPr>
        <dsp:cNvPr id="0" name=""/>
        <dsp:cNvSpPr/>
      </dsp:nvSpPr>
      <dsp:spPr>
        <a:xfrm>
          <a:off x="1466758" y="694971"/>
          <a:ext cx="5526914" cy="5526914"/>
        </a:xfrm>
        <a:custGeom>
          <a:avLst/>
          <a:gdLst/>
          <a:ahLst/>
          <a:cxnLst/>
          <a:rect l="0" t="0" r="0" b="0"/>
          <a:pathLst>
            <a:path>
              <a:moveTo>
                <a:pt x="3841830" y="219089"/>
              </a:moveTo>
              <a:arcTo wR="2763457" hR="2763457" stAng="17578115" swAng="1962021"/>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094847D-3EC8-4EA8-8843-0C68687DDD86}">
      <dsp:nvSpPr>
        <dsp:cNvPr id="0" name=""/>
        <dsp:cNvSpPr/>
      </dsp:nvSpPr>
      <dsp:spPr>
        <a:xfrm>
          <a:off x="5794669" y="1913035"/>
          <a:ext cx="2127501" cy="1382875"/>
        </a:xfrm>
        <a:prstGeom prst="roundRect">
          <a:avLst/>
        </a:prstGeom>
        <a:blipFill rotWithShape="0">
          <a:blip xmlns:r="http://schemas.openxmlformats.org/officeDocument/2006/relationships" r:embed="rId2">
            <a:lum bright="50000"/>
          </a:blip>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ar-SA" sz="3200" kern="1200" dirty="0" smtClean="0">
              <a:solidFill>
                <a:schemeClr val="tx2">
                  <a:lumMod val="50000"/>
                </a:schemeClr>
              </a:solidFill>
              <a:latin typeface="Andalus" pitchFamily="18" charset="-78"/>
              <a:ea typeface="Tahoma" pitchFamily="34" charset="0"/>
              <a:cs typeface="Andalus" pitchFamily="18" charset="-78"/>
            </a:rPr>
            <a:t>الزراعه و الرعي</a:t>
          </a:r>
          <a:endParaRPr lang="ar-SA" sz="3200" kern="1200" dirty="0">
            <a:solidFill>
              <a:schemeClr val="tx2">
                <a:lumMod val="50000"/>
              </a:schemeClr>
            </a:solidFill>
            <a:latin typeface="Andalus" pitchFamily="18" charset="-78"/>
            <a:ea typeface="Tahoma" pitchFamily="34" charset="0"/>
            <a:cs typeface="Andalus" pitchFamily="18" charset="-78"/>
          </a:endParaRPr>
        </a:p>
      </dsp:txBody>
      <dsp:txXfrm>
        <a:off x="5794669" y="1913035"/>
        <a:ext cx="2127501" cy="1382875"/>
      </dsp:txXfrm>
    </dsp:sp>
    <dsp:sp modelId="{CADB13AE-C8B0-40B1-B1DF-66F938980CA5}">
      <dsp:nvSpPr>
        <dsp:cNvPr id="0" name=""/>
        <dsp:cNvSpPr/>
      </dsp:nvSpPr>
      <dsp:spPr>
        <a:xfrm>
          <a:off x="1466758" y="694971"/>
          <a:ext cx="5526914" cy="5526914"/>
        </a:xfrm>
        <a:custGeom>
          <a:avLst/>
          <a:gdLst/>
          <a:ahLst/>
          <a:cxnLst/>
          <a:rect l="0" t="0" r="0" b="0"/>
          <a:pathLst>
            <a:path>
              <a:moveTo>
                <a:pt x="5523115" y="2618607"/>
              </a:moveTo>
              <a:arcTo wR="2763457" hR="2763457" stAng="21419724" swAng="2196674"/>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A500658-8EDB-424A-938C-79562253519A}">
      <dsp:nvSpPr>
        <dsp:cNvPr id="0" name=""/>
        <dsp:cNvSpPr/>
      </dsp:nvSpPr>
      <dsp:spPr>
        <a:xfrm>
          <a:off x="4790784" y="5002674"/>
          <a:ext cx="2127501" cy="1382875"/>
        </a:xfrm>
        <a:prstGeom prst="roundRect">
          <a:avLst/>
        </a:prstGeom>
        <a:blipFill rotWithShape="0">
          <a:blip xmlns:r="http://schemas.openxmlformats.org/officeDocument/2006/relationships" r:embed="rId3">
            <a:lum bright="35000"/>
          </a:blip>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ar-SA" sz="3200" kern="1200" dirty="0" smtClean="0">
              <a:solidFill>
                <a:schemeClr val="accent2">
                  <a:lumMod val="75000"/>
                </a:schemeClr>
              </a:solidFill>
              <a:latin typeface="Andalus" pitchFamily="18" charset="-78"/>
              <a:cs typeface="Andalus" pitchFamily="18" charset="-78"/>
            </a:rPr>
            <a:t>التِجارة</a:t>
          </a:r>
          <a:endParaRPr lang="ar-SA" sz="3200" kern="1200" dirty="0">
            <a:solidFill>
              <a:schemeClr val="accent2">
                <a:lumMod val="75000"/>
              </a:schemeClr>
            </a:solidFill>
            <a:latin typeface="Andalus" pitchFamily="18" charset="-78"/>
            <a:cs typeface="Andalus" pitchFamily="18" charset="-78"/>
          </a:endParaRPr>
        </a:p>
      </dsp:txBody>
      <dsp:txXfrm>
        <a:off x="4790784" y="5002674"/>
        <a:ext cx="2127501" cy="1382875"/>
      </dsp:txXfrm>
    </dsp:sp>
    <dsp:sp modelId="{1B941C6F-67F2-46E0-83DA-DACD146308EC}">
      <dsp:nvSpPr>
        <dsp:cNvPr id="0" name=""/>
        <dsp:cNvSpPr/>
      </dsp:nvSpPr>
      <dsp:spPr>
        <a:xfrm>
          <a:off x="1466758" y="694971"/>
          <a:ext cx="5526914" cy="5526914"/>
        </a:xfrm>
        <a:custGeom>
          <a:avLst/>
          <a:gdLst/>
          <a:ahLst/>
          <a:cxnLst/>
          <a:rect l="0" t="0" r="0" b="0"/>
          <a:pathLst>
            <a:path>
              <a:moveTo>
                <a:pt x="3313042" y="5471712"/>
              </a:moveTo>
              <a:arcTo wR="2763457" hR="2763457" stAng="4711725" swAng="1376550"/>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7ACB748-5D35-4544-A563-135EDB406FA9}">
      <dsp:nvSpPr>
        <dsp:cNvPr id="0" name=""/>
        <dsp:cNvSpPr/>
      </dsp:nvSpPr>
      <dsp:spPr>
        <a:xfrm>
          <a:off x="1542146" y="5002674"/>
          <a:ext cx="2127501" cy="1382875"/>
        </a:xfrm>
        <a:prstGeom prst="roundRect">
          <a:avLst/>
        </a:prstGeom>
        <a:blipFill rotWithShape="0">
          <a:blip xmlns:r="http://schemas.openxmlformats.org/officeDocument/2006/relationships" r:embed="rId4">
            <a:lum bright="50000"/>
          </a:blip>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ar-SA" sz="3200" kern="1200" dirty="0" smtClean="0">
              <a:solidFill>
                <a:schemeClr val="tx1"/>
              </a:solidFill>
              <a:latin typeface="Andalus" pitchFamily="18" charset="-78"/>
              <a:cs typeface="Andalus" pitchFamily="18" charset="-78"/>
            </a:rPr>
            <a:t>التعدين</a:t>
          </a:r>
          <a:endParaRPr lang="ar-SA" sz="2800" kern="1200" dirty="0">
            <a:solidFill>
              <a:schemeClr val="tx1"/>
            </a:solidFill>
            <a:latin typeface="Andalus" pitchFamily="18" charset="-78"/>
            <a:cs typeface="Andalus" pitchFamily="18" charset="-78"/>
          </a:endParaRPr>
        </a:p>
      </dsp:txBody>
      <dsp:txXfrm>
        <a:off x="1542146" y="5002674"/>
        <a:ext cx="2127501" cy="1382875"/>
      </dsp:txXfrm>
    </dsp:sp>
    <dsp:sp modelId="{ACA0B27D-A06A-44AB-98DC-45FBF65027E8}">
      <dsp:nvSpPr>
        <dsp:cNvPr id="0" name=""/>
        <dsp:cNvSpPr/>
      </dsp:nvSpPr>
      <dsp:spPr>
        <a:xfrm>
          <a:off x="1466758" y="694971"/>
          <a:ext cx="5526914" cy="5526914"/>
        </a:xfrm>
        <a:custGeom>
          <a:avLst/>
          <a:gdLst/>
          <a:ahLst/>
          <a:cxnLst/>
          <a:rect l="0" t="0" r="0" b="0"/>
          <a:pathLst>
            <a:path>
              <a:moveTo>
                <a:pt x="461891" y="4292996"/>
              </a:moveTo>
              <a:arcTo wR="2763457" hR="2763457" stAng="8783602" swAng="2196674"/>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EA9DAC6-ADFE-4757-9FCA-8F95899B980C}">
      <dsp:nvSpPr>
        <dsp:cNvPr id="0" name=""/>
        <dsp:cNvSpPr/>
      </dsp:nvSpPr>
      <dsp:spPr>
        <a:xfrm>
          <a:off x="538261" y="1913035"/>
          <a:ext cx="2127501" cy="1382875"/>
        </a:xfrm>
        <a:prstGeom prst="roundRect">
          <a:avLst/>
        </a:prstGeom>
        <a:blipFill rotWithShape="0">
          <a:blip xmlns:r="http://schemas.openxmlformats.org/officeDocument/2006/relationships" r:embed="rId5">
            <a:lum bright="30000"/>
          </a:blip>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ar-SA" sz="3600" kern="1200" dirty="0" smtClean="0">
              <a:solidFill>
                <a:schemeClr val="accent6">
                  <a:lumMod val="50000"/>
                </a:schemeClr>
              </a:solidFill>
              <a:latin typeface="Andalus" pitchFamily="18" charset="-78"/>
              <a:cs typeface="Andalus" pitchFamily="18" charset="-78"/>
            </a:rPr>
            <a:t>الصناعه</a:t>
          </a:r>
          <a:endParaRPr lang="ar-SA" sz="3600" kern="1200" dirty="0">
            <a:solidFill>
              <a:schemeClr val="accent6">
                <a:lumMod val="50000"/>
              </a:schemeClr>
            </a:solidFill>
            <a:latin typeface="Andalus" pitchFamily="18" charset="-78"/>
            <a:cs typeface="Andalus" pitchFamily="18" charset="-78"/>
          </a:endParaRPr>
        </a:p>
      </dsp:txBody>
      <dsp:txXfrm>
        <a:off x="538261" y="1913035"/>
        <a:ext cx="2127501" cy="1382875"/>
      </dsp:txXfrm>
    </dsp:sp>
    <dsp:sp modelId="{7F3DC2AA-A8F3-4DC5-8DD7-BF855DC58BB8}">
      <dsp:nvSpPr>
        <dsp:cNvPr id="0" name=""/>
        <dsp:cNvSpPr/>
      </dsp:nvSpPr>
      <dsp:spPr>
        <a:xfrm>
          <a:off x="1466758" y="694971"/>
          <a:ext cx="5526914" cy="5526914"/>
        </a:xfrm>
        <a:custGeom>
          <a:avLst/>
          <a:gdLst/>
          <a:ahLst/>
          <a:cxnLst/>
          <a:rect l="0" t="0" r="0" b="0"/>
          <a:pathLst>
            <a:path>
              <a:moveTo>
                <a:pt x="481414" y="1204938"/>
              </a:moveTo>
              <a:arcTo wR="2763457" hR="2763457" stAng="12859865" swAng="1962021"/>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560947F-DCAA-495D-8BD4-36B96356ADF9}">
      <dsp:nvSpPr>
        <dsp:cNvPr id="0" name=""/>
        <dsp:cNvSpPr/>
      </dsp:nvSpPr>
      <dsp:spPr>
        <a:xfrm>
          <a:off x="2869" y="1157226"/>
          <a:ext cx="3147959" cy="157397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rtl="1">
            <a:lnSpc>
              <a:spcPct val="90000"/>
            </a:lnSpc>
            <a:spcBef>
              <a:spcPct val="0"/>
            </a:spcBef>
            <a:spcAft>
              <a:spcPct val="35000"/>
            </a:spcAft>
          </a:pPr>
          <a:r>
            <a:rPr lang="ar-SA" sz="3600" kern="1200" dirty="0" smtClean="0">
              <a:solidFill>
                <a:schemeClr val="accent2">
                  <a:lumMod val="50000"/>
                </a:schemeClr>
              </a:solidFill>
              <a:latin typeface="Microsoft Uighur" pitchFamily="2" charset="-78"/>
              <a:cs typeface="Microsoft Uighur" pitchFamily="2" charset="-78"/>
            </a:rPr>
            <a:t>يمكن تصنيف هذه الأنشطة حسب مراحل تطورها إلى:-</a:t>
          </a:r>
          <a:endParaRPr lang="ar-SA" sz="3600" kern="1200" dirty="0">
            <a:solidFill>
              <a:schemeClr val="accent2">
                <a:lumMod val="50000"/>
              </a:schemeClr>
            </a:solidFill>
            <a:latin typeface="Microsoft Uighur" pitchFamily="2" charset="-78"/>
            <a:cs typeface="Microsoft Uighur" pitchFamily="2" charset="-78"/>
          </a:endParaRPr>
        </a:p>
      </dsp:txBody>
      <dsp:txXfrm>
        <a:off x="2869" y="1157226"/>
        <a:ext cx="3147959" cy="1573979"/>
      </dsp:txXfrm>
    </dsp:sp>
    <dsp:sp modelId="{6E220771-BBC3-4A0E-9B05-2141392249C7}">
      <dsp:nvSpPr>
        <dsp:cNvPr id="0" name=""/>
        <dsp:cNvSpPr/>
      </dsp:nvSpPr>
      <dsp:spPr>
        <a:xfrm rot="19457599">
          <a:off x="3005075" y="1455266"/>
          <a:ext cx="1550689" cy="72861"/>
        </a:xfrm>
        <a:custGeom>
          <a:avLst/>
          <a:gdLst/>
          <a:ahLst/>
          <a:cxnLst/>
          <a:rect l="0" t="0" r="0" b="0"/>
          <a:pathLst>
            <a:path>
              <a:moveTo>
                <a:pt x="0" y="36430"/>
              </a:moveTo>
              <a:lnTo>
                <a:pt x="1550689" y="36430"/>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rot="19457599">
        <a:off x="3741652" y="1452929"/>
        <a:ext cx="77534" cy="77534"/>
      </dsp:txXfrm>
    </dsp:sp>
    <dsp:sp modelId="{6F7AABAE-85F4-461C-AF6E-FE56314EB887}">
      <dsp:nvSpPr>
        <dsp:cNvPr id="0" name=""/>
        <dsp:cNvSpPr/>
      </dsp:nvSpPr>
      <dsp:spPr>
        <a:xfrm>
          <a:off x="4410011" y="252187"/>
          <a:ext cx="3147959" cy="157397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ar-SA" sz="3200" kern="1200" dirty="0" smtClean="0">
              <a:solidFill>
                <a:schemeClr val="accent2">
                  <a:lumMod val="75000"/>
                </a:schemeClr>
              </a:solidFill>
              <a:latin typeface="Microsoft Uighur" pitchFamily="2" charset="-78"/>
              <a:cs typeface="Microsoft Uighur" pitchFamily="2" charset="-78"/>
            </a:rPr>
            <a:t>| أنشطة اقتصادية تقليدية |</a:t>
          </a:r>
          <a:endParaRPr lang="ar-SA" sz="3200" kern="1200" dirty="0">
            <a:solidFill>
              <a:schemeClr val="accent2">
                <a:lumMod val="75000"/>
              </a:schemeClr>
            </a:solidFill>
            <a:latin typeface="Microsoft Uighur" pitchFamily="2" charset="-78"/>
            <a:cs typeface="Microsoft Uighur" pitchFamily="2" charset="-78"/>
          </a:endParaRPr>
        </a:p>
      </dsp:txBody>
      <dsp:txXfrm>
        <a:off x="4410011" y="252187"/>
        <a:ext cx="3147959" cy="1573979"/>
      </dsp:txXfrm>
    </dsp:sp>
    <dsp:sp modelId="{2D7A4399-7862-43DC-84B4-B70FEC9007EA}">
      <dsp:nvSpPr>
        <dsp:cNvPr id="0" name=""/>
        <dsp:cNvSpPr/>
      </dsp:nvSpPr>
      <dsp:spPr>
        <a:xfrm rot="2142401">
          <a:off x="3005075" y="2360304"/>
          <a:ext cx="1550689" cy="72861"/>
        </a:xfrm>
        <a:custGeom>
          <a:avLst/>
          <a:gdLst/>
          <a:ahLst/>
          <a:cxnLst/>
          <a:rect l="0" t="0" r="0" b="0"/>
          <a:pathLst>
            <a:path>
              <a:moveTo>
                <a:pt x="0" y="36430"/>
              </a:moveTo>
              <a:lnTo>
                <a:pt x="1550689" y="36430"/>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rot="2142401">
        <a:off x="3741652" y="2357967"/>
        <a:ext cx="77534" cy="77534"/>
      </dsp:txXfrm>
    </dsp:sp>
    <dsp:sp modelId="{870FA475-FCC6-42A7-AED4-736C52D348D4}">
      <dsp:nvSpPr>
        <dsp:cNvPr id="0" name=""/>
        <dsp:cNvSpPr/>
      </dsp:nvSpPr>
      <dsp:spPr>
        <a:xfrm>
          <a:off x="4410011" y="2062264"/>
          <a:ext cx="3147959" cy="157397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ar-SA" sz="3200" kern="1200" dirty="0" smtClean="0">
              <a:solidFill>
                <a:schemeClr val="accent2">
                  <a:lumMod val="75000"/>
                </a:schemeClr>
              </a:solidFill>
              <a:latin typeface="Microsoft Uighur" pitchFamily="2" charset="-78"/>
              <a:cs typeface="Microsoft Uighur" pitchFamily="2" charset="-78"/>
            </a:rPr>
            <a:t>| أنشطة اقتصادية معاصرة |</a:t>
          </a:r>
          <a:endParaRPr lang="ar-SA" sz="3200" kern="1200" dirty="0">
            <a:solidFill>
              <a:schemeClr val="accent2">
                <a:lumMod val="75000"/>
              </a:schemeClr>
            </a:solidFill>
            <a:latin typeface="Microsoft Uighur" pitchFamily="2" charset="-78"/>
            <a:cs typeface="Microsoft Uighur" pitchFamily="2" charset="-78"/>
          </a:endParaRPr>
        </a:p>
      </dsp:txBody>
      <dsp:txXfrm>
        <a:off x="4410011" y="2062264"/>
        <a:ext cx="3147959" cy="1573979"/>
      </dsp:txXfrm>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810C0B2B-1E10-4DED-B519-B931FCCA4F51}" type="datetimeFigureOut">
              <a:rPr lang="ar-SA" smtClean="0"/>
              <a:pPr/>
              <a:t>26/06/32</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D72490F-FD99-4F88-8006-5D86E49A76BD}"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810C0B2B-1E10-4DED-B519-B931FCCA4F51}" type="datetimeFigureOut">
              <a:rPr lang="ar-SA" smtClean="0"/>
              <a:pPr/>
              <a:t>26/06/32</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D72490F-FD99-4F88-8006-5D86E49A76BD}"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810C0B2B-1E10-4DED-B519-B931FCCA4F51}" type="datetimeFigureOut">
              <a:rPr lang="ar-SA" smtClean="0"/>
              <a:pPr/>
              <a:t>26/06/32</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D72490F-FD99-4F88-8006-5D86E49A76BD}"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810C0B2B-1E10-4DED-B519-B931FCCA4F51}" type="datetimeFigureOut">
              <a:rPr lang="ar-SA" smtClean="0"/>
              <a:pPr/>
              <a:t>26/06/32</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D72490F-FD99-4F88-8006-5D86E49A76BD}"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10C0B2B-1E10-4DED-B519-B931FCCA4F51}" type="datetimeFigureOut">
              <a:rPr lang="ar-SA" smtClean="0"/>
              <a:pPr/>
              <a:t>26/06/32</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D72490F-FD99-4F88-8006-5D86E49A76BD}"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810C0B2B-1E10-4DED-B519-B931FCCA4F51}" type="datetimeFigureOut">
              <a:rPr lang="ar-SA" smtClean="0"/>
              <a:pPr/>
              <a:t>26/06/32</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FD72490F-FD99-4F88-8006-5D86E49A76BD}"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810C0B2B-1E10-4DED-B519-B931FCCA4F51}" type="datetimeFigureOut">
              <a:rPr lang="ar-SA" smtClean="0"/>
              <a:pPr/>
              <a:t>26/06/32</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FD72490F-FD99-4F88-8006-5D86E49A76BD}"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810C0B2B-1E10-4DED-B519-B931FCCA4F51}" type="datetimeFigureOut">
              <a:rPr lang="ar-SA" smtClean="0"/>
              <a:pPr/>
              <a:t>26/06/32</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FD72490F-FD99-4F88-8006-5D86E49A76BD}"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0C0B2B-1E10-4DED-B519-B931FCCA4F51}" type="datetimeFigureOut">
              <a:rPr lang="ar-SA" smtClean="0"/>
              <a:pPr/>
              <a:t>26/06/32</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FD72490F-FD99-4F88-8006-5D86E49A76BD}"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0C0B2B-1E10-4DED-B519-B931FCCA4F51}" type="datetimeFigureOut">
              <a:rPr lang="ar-SA" smtClean="0"/>
              <a:pPr/>
              <a:t>26/06/32</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FD72490F-FD99-4F88-8006-5D86E49A76BD}"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0C0B2B-1E10-4DED-B519-B931FCCA4F51}" type="datetimeFigureOut">
              <a:rPr lang="ar-SA" smtClean="0"/>
              <a:pPr/>
              <a:t>26/06/32</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FD72490F-FD99-4F88-8006-5D86E49A76BD}"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10C0B2B-1E10-4DED-B519-B931FCCA4F51}" type="datetimeFigureOut">
              <a:rPr lang="ar-SA" smtClean="0"/>
              <a:pPr/>
              <a:t>26/06/32</a:t>
            </a:fld>
            <a:endParaRPr lang="ar-S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D72490F-FD99-4F88-8006-5D86E49A76BD}"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jpeg"/><Relationship Id="rId3" Type="http://schemas.openxmlformats.org/officeDocument/2006/relationships/diagramLayout" Target="../diagrams/layout2.xml"/><Relationship Id="rId7" Type="http://schemas.openxmlformats.org/officeDocument/2006/relationships/image" Target="../media/image7.jpeg"/><Relationship Id="rId12" Type="http://schemas.openxmlformats.org/officeDocument/2006/relationships/image" Target="../media/image12.jpe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11" Type="http://schemas.openxmlformats.org/officeDocument/2006/relationships/image" Target="../media/image11.jpeg"/><Relationship Id="rId5" Type="http://schemas.openxmlformats.org/officeDocument/2006/relationships/diagramColors" Target="../diagrams/colors2.xml"/><Relationship Id="rId10" Type="http://schemas.openxmlformats.org/officeDocument/2006/relationships/image" Target="../media/image10.jpeg"/><Relationship Id="rId4" Type="http://schemas.openxmlformats.org/officeDocument/2006/relationships/diagramQuickStyle" Target="../diagrams/quickStyle2.xml"/><Relationship Id="rId9" Type="http://schemas.openxmlformats.org/officeDocument/2006/relationships/image" Target="../media/image9.jpeg"/><Relationship Id="rId14" Type="http://schemas.openxmlformats.org/officeDocument/2006/relationships/image" Target="../media/image14.gif"/></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0" y="116632"/>
            <a:ext cx="9144000" cy="648072"/>
            <a:chOff x="0" y="116632"/>
            <a:chExt cx="9144000" cy="648072"/>
          </a:xfrm>
        </p:grpSpPr>
        <p:cxnSp>
          <p:nvCxnSpPr>
            <p:cNvPr id="25" name="Straight Connector 24"/>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28" name="Straight Connector 27"/>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rot="5400000">
            <a:off x="5067436" y="3104964"/>
            <a:ext cx="6858000" cy="648072"/>
            <a:chOff x="0" y="116632"/>
            <a:chExt cx="9144000" cy="648072"/>
          </a:xfrm>
        </p:grpSpPr>
        <p:cxnSp>
          <p:nvCxnSpPr>
            <p:cNvPr id="34" name="Straight Connector 33"/>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37" name="Straight Connector 36"/>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rot="5400000">
            <a:off x="-2853444" y="3104964"/>
            <a:ext cx="6858000" cy="648072"/>
            <a:chOff x="0" y="116632"/>
            <a:chExt cx="9144000" cy="648072"/>
          </a:xfrm>
        </p:grpSpPr>
        <p:cxnSp>
          <p:nvCxnSpPr>
            <p:cNvPr id="42" name="Straight Connector 41"/>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45" name="Straight Connector 44"/>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49" name="Group 48"/>
          <p:cNvGrpSpPr/>
          <p:nvPr/>
        </p:nvGrpSpPr>
        <p:grpSpPr>
          <a:xfrm>
            <a:off x="0" y="6021288"/>
            <a:ext cx="9144000" cy="648072"/>
            <a:chOff x="0" y="116632"/>
            <a:chExt cx="9144000" cy="648072"/>
          </a:xfrm>
        </p:grpSpPr>
        <p:cxnSp>
          <p:nvCxnSpPr>
            <p:cNvPr id="50" name="Straight Connector 49"/>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53" name="Straight Connector 52"/>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57" name="TextBox 56"/>
          <p:cNvSpPr txBox="1"/>
          <p:nvPr/>
        </p:nvSpPr>
        <p:spPr>
          <a:xfrm>
            <a:off x="827584" y="2060848"/>
            <a:ext cx="7416824" cy="707886"/>
          </a:xfrm>
          <a:prstGeom prst="rect">
            <a:avLst/>
          </a:prstGeom>
          <a:noFill/>
        </p:spPr>
        <p:txBody>
          <a:bodyPr wrap="square" rtlCol="1">
            <a:spAutoFit/>
          </a:bodyPr>
          <a:lstStyle/>
          <a:p>
            <a:pPr algn="ctr"/>
            <a:r>
              <a:rPr lang="ar-SA" sz="4000" dirty="0" smtClean="0">
                <a:ln>
                  <a:solidFill>
                    <a:schemeClr val="accent2">
                      <a:lumMod val="50000"/>
                    </a:schemeClr>
                  </a:solidFill>
                </a:ln>
                <a:solidFill>
                  <a:schemeClr val="accent2">
                    <a:lumMod val="40000"/>
                    <a:lumOff val="60000"/>
                  </a:schemeClr>
                </a:solidFill>
                <a:effectLst>
                  <a:glow rad="63500">
                    <a:schemeClr val="accent2">
                      <a:satMod val="175000"/>
                      <a:alpha val="40000"/>
                    </a:schemeClr>
                  </a:glow>
                </a:effectLst>
                <a:latin typeface="Tahoma" pitchFamily="34" charset="0"/>
                <a:ea typeface="Tahoma" pitchFamily="34" charset="0"/>
                <a:cs typeface="Tahoma" pitchFamily="34" charset="0"/>
              </a:rPr>
              <a:t>•● ﭘﺴﻢ ﭐﻟﻠـﮧ الـﮋﭸﻤﮟ الـﮋﭸﯩﻢ●•</a:t>
            </a:r>
            <a:endParaRPr lang="ar-SA" sz="4000" dirty="0">
              <a:ln>
                <a:solidFill>
                  <a:schemeClr val="accent2">
                    <a:lumMod val="50000"/>
                  </a:schemeClr>
                </a:solidFill>
              </a:ln>
              <a:solidFill>
                <a:schemeClr val="accent2">
                  <a:lumMod val="40000"/>
                  <a:lumOff val="60000"/>
                </a:schemeClr>
              </a:solidFill>
              <a:effectLst>
                <a:glow rad="63500">
                  <a:schemeClr val="accent2">
                    <a:satMod val="175000"/>
                    <a:alpha val="40000"/>
                  </a:schemeClr>
                </a:glow>
              </a:effectLst>
              <a:latin typeface="Tahoma" pitchFamily="34" charset="0"/>
              <a:ea typeface="Tahoma" pitchFamily="34" charset="0"/>
              <a:cs typeface="Tahoma" pitchFamily="34" charset="0"/>
            </a:endParaRPr>
          </a:p>
        </p:txBody>
      </p:sp>
      <p:pic>
        <p:nvPicPr>
          <p:cNvPr id="58" name="Picture 57" descr="C:\Users\123\Desktop\ᶔᵿᵴḩḕṜ\مشاركاتي\uae-logo ‫‬.jpg"/>
          <p:cNvPicPr/>
          <p:nvPr/>
        </p:nvPicPr>
        <p:blipFill>
          <a:blip r:embed="rId3" cstate="print"/>
          <a:srcRect/>
          <a:stretch>
            <a:fillRect/>
          </a:stretch>
        </p:blipFill>
        <p:spPr bwMode="auto">
          <a:xfrm>
            <a:off x="4142602" y="875551"/>
            <a:ext cx="933454" cy="1257305"/>
          </a:xfrm>
          <a:prstGeom prst="rect">
            <a:avLst/>
          </a:prstGeom>
          <a:ln>
            <a:noFill/>
          </a:ln>
          <a:effectLst>
            <a:outerShdw blurRad="63500" sx="102000" sy="102000" algn="ctr" rotWithShape="0">
              <a:prstClr val="black">
                <a:alpha val="40000"/>
              </a:prstClr>
            </a:outerShdw>
          </a:effectLst>
        </p:spPr>
      </p:pic>
      <p:sp>
        <p:nvSpPr>
          <p:cNvPr id="59" name="TextBox 58"/>
          <p:cNvSpPr txBox="1"/>
          <p:nvPr/>
        </p:nvSpPr>
        <p:spPr>
          <a:xfrm>
            <a:off x="5076056" y="993502"/>
            <a:ext cx="3096344" cy="923330"/>
          </a:xfrm>
          <a:prstGeom prst="rect">
            <a:avLst/>
          </a:prstGeom>
          <a:noFill/>
        </p:spPr>
        <p:txBody>
          <a:bodyPr wrap="square" rtlCol="1">
            <a:spAutoFit/>
          </a:bodyPr>
          <a:lstStyle/>
          <a:p>
            <a:pPr algn="ctr"/>
            <a:r>
              <a:rPr lang="ar-SA" dirty="0" smtClean="0">
                <a:solidFill>
                  <a:schemeClr val="accent2">
                    <a:lumMod val="75000"/>
                  </a:schemeClr>
                </a:solidFill>
                <a:latin typeface="Tahoma" pitchFamily="34" charset="0"/>
                <a:ea typeface="Tahoma" pitchFamily="34" charset="0"/>
                <a:cs typeface="Tahoma" pitchFamily="34" charset="0"/>
              </a:rPr>
              <a:t>*</a:t>
            </a:r>
            <a:r>
              <a:rPr lang="ar-SA" dirty="0" smtClean="0">
                <a:solidFill>
                  <a:schemeClr val="accent2">
                    <a:lumMod val="50000"/>
                  </a:schemeClr>
                </a:solidFill>
                <a:latin typeface="Tahoma" pitchFamily="34" charset="0"/>
                <a:ea typeface="Tahoma" pitchFamily="34" charset="0"/>
                <a:cs typeface="Tahoma" pitchFamily="34" charset="0"/>
              </a:rPr>
              <a:t>ﮂﯠﻟﮧ ﺁﻹﻣﺂﺭﺍﭞ ﺁﻟﻌﮋﭘﯿﮧ ﺁﻟﻣﭡﭽﮅﮦ</a:t>
            </a:r>
            <a:r>
              <a:rPr lang="ar-SA" dirty="0" smtClean="0">
                <a:solidFill>
                  <a:schemeClr val="accent2">
                    <a:lumMod val="75000"/>
                  </a:schemeClr>
                </a:solidFill>
                <a:latin typeface="Tahoma" pitchFamily="34" charset="0"/>
                <a:ea typeface="Tahoma" pitchFamily="34" charset="0"/>
                <a:cs typeface="Tahoma" pitchFamily="34" charset="0"/>
              </a:rPr>
              <a:t>*</a:t>
            </a:r>
          </a:p>
          <a:p>
            <a:pPr algn="ctr"/>
            <a:r>
              <a:rPr lang="ar-SA" dirty="0" smtClean="0">
                <a:solidFill>
                  <a:schemeClr val="accent2">
                    <a:lumMod val="75000"/>
                  </a:schemeClr>
                </a:solidFill>
                <a:latin typeface="Tahoma" pitchFamily="34" charset="0"/>
                <a:ea typeface="Tahoma" pitchFamily="34" charset="0"/>
                <a:cs typeface="Tahoma" pitchFamily="34" charset="0"/>
              </a:rPr>
              <a:t>~</a:t>
            </a:r>
            <a:r>
              <a:rPr lang="ar-SA" dirty="0" smtClean="0">
                <a:solidFill>
                  <a:schemeClr val="accent2">
                    <a:lumMod val="50000"/>
                  </a:schemeClr>
                </a:solidFill>
                <a:latin typeface="Tahoma" pitchFamily="34" charset="0"/>
                <a:ea typeface="Tahoma" pitchFamily="34" charset="0"/>
                <a:cs typeface="Tahoma" pitchFamily="34" charset="0"/>
              </a:rPr>
              <a:t>ﻣﻨﻂﭭﮧ ﺁﻟﭭﮁﯿﮋﮦ ﺁﻟﭥﻌﻠﯿﻤﯿﮧ</a:t>
            </a:r>
            <a:r>
              <a:rPr lang="ar-SA" dirty="0" smtClean="0">
                <a:solidFill>
                  <a:schemeClr val="accent2">
                    <a:lumMod val="75000"/>
                  </a:schemeClr>
                </a:solidFill>
                <a:latin typeface="Tahoma" pitchFamily="34" charset="0"/>
                <a:ea typeface="Tahoma" pitchFamily="34" charset="0"/>
                <a:cs typeface="Tahoma" pitchFamily="34" charset="0"/>
              </a:rPr>
              <a:t>~</a:t>
            </a:r>
          </a:p>
          <a:p>
            <a:pPr algn="ctr"/>
            <a:r>
              <a:rPr lang="ar-SA" dirty="0" smtClean="0">
                <a:solidFill>
                  <a:schemeClr val="accent2">
                    <a:lumMod val="75000"/>
                  </a:schemeClr>
                </a:solidFill>
                <a:latin typeface="Tahoma" pitchFamily="34" charset="0"/>
                <a:ea typeface="Tahoma" pitchFamily="34" charset="0"/>
                <a:cs typeface="Tahoma" pitchFamily="34" charset="0"/>
              </a:rPr>
              <a:t>|</a:t>
            </a:r>
            <a:r>
              <a:rPr lang="ar-SA" dirty="0" smtClean="0">
                <a:solidFill>
                  <a:schemeClr val="accent2">
                    <a:lumMod val="50000"/>
                  </a:schemeClr>
                </a:solidFill>
                <a:latin typeface="Tahoma" pitchFamily="34" charset="0"/>
                <a:ea typeface="Tahoma" pitchFamily="34" charset="0"/>
                <a:cs typeface="Tahoma" pitchFamily="34" charset="0"/>
              </a:rPr>
              <a:t>ﻣﮇﮍﺳﮧ ﺃﻡ ﺁﻟﻤﯢﻣﻨﯿﮟ </a:t>
            </a:r>
            <a:r>
              <a:rPr lang="ar-SA" dirty="0" smtClean="0">
                <a:solidFill>
                  <a:schemeClr val="accent2">
                    <a:lumMod val="75000"/>
                  </a:schemeClr>
                </a:solidFill>
                <a:latin typeface="Tahoma" pitchFamily="34" charset="0"/>
                <a:ea typeface="Tahoma" pitchFamily="34" charset="0"/>
                <a:cs typeface="Tahoma" pitchFamily="34" charset="0"/>
              </a:rPr>
              <a:t>|</a:t>
            </a:r>
            <a:endParaRPr lang="ar-SA" dirty="0">
              <a:solidFill>
                <a:schemeClr val="accent2">
                  <a:lumMod val="75000"/>
                </a:schemeClr>
              </a:solidFill>
              <a:latin typeface="Tahoma" pitchFamily="34" charset="0"/>
              <a:ea typeface="Tahoma" pitchFamily="34" charset="0"/>
              <a:cs typeface="Tahoma" pitchFamily="34" charset="0"/>
            </a:endParaRPr>
          </a:p>
        </p:txBody>
      </p:sp>
      <p:sp>
        <p:nvSpPr>
          <p:cNvPr id="60" name="TextBox 59"/>
          <p:cNvSpPr txBox="1"/>
          <p:nvPr/>
        </p:nvSpPr>
        <p:spPr>
          <a:xfrm rot="20410467">
            <a:off x="859810" y="1222849"/>
            <a:ext cx="3096344" cy="830997"/>
          </a:xfrm>
          <a:prstGeom prst="rect">
            <a:avLst/>
          </a:prstGeom>
          <a:noFill/>
        </p:spPr>
        <p:txBody>
          <a:bodyPr wrap="square" rtlCol="1">
            <a:spAutoFit/>
          </a:bodyPr>
          <a:lstStyle/>
          <a:p>
            <a:pPr algn="ctr"/>
            <a:r>
              <a:rPr lang="ar-SA" sz="2400" dirty="0" smtClean="0">
                <a:ln w="3175">
                  <a:solidFill>
                    <a:schemeClr val="accent2">
                      <a:lumMod val="50000"/>
                    </a:schemeClr>
                  </a:solidFill>
                </a:ln>
                <a:solidFill>
                  <a:schemeClr val="accent2">
                    <a:lumMod val="20000"/>
                    <a:lumOff val="80000"/>
                  </a:schemeClr>
                </a:solidFill>
                <a:effectLst/>
                <a:latin typeface="Tahoma" pitchFamily="34" charset="0"/>
                <a:ea typeface="Tahoma" pitchFamily="34" charset="0"/>
                <a:cs typeface="Tahoma" pitchFamily="34" charset="0"/>
              </a:rPr>
              <a:t>~* ﺁ</a:t>
            </a:r>
            <a:r>
              <a:rPr lang="ar-SA" sz="2400" dirty="0" smtClean="0">
                <a:ln w="3175">
                  <a:solidFill>
                    <a:schemeClr val="accent2">
                      <a:lumMod val="50000"/>
                    </a:schemeClr>
                  </a:solidFill>
                </a:ln>
                <a:solidFill>
                  <a:schemeClr val="accent2">
                    <a:lumMod val="20000"/>
                    <a:lumOff val="80000"/>
                  </a:schemeClr>
                </a:solidFill>
                <a:effectLst/>
                <a:latin typeface="Tahoma"/>
                <a:ea typeface="Tahoma"/>
                <a:cs typeface="Tahoma"/>
              </a:rPr>
              <a:t>ﻟﮇﮍﺱ ﺁﻟﺜﺂﻧﮯ *~</a:t>
            </a:r>
          </a:p>
          <a:p>
            <a:pPr algn="ctr"/>
            <a:r>
              <a:rPr lang="en-US" sz="2400" dirty="0">
                <a:ln w="3175">
                  <a:solidFill>
                    <a:schemeClr val="accent2">
                      <a:lumMod val="50000"/>
                    </a:schemeClr>
                  </a:solidFill>
                </a:ln>
                <a:solidFill>
                  <a:schemeClr val="accent2">
                    <a:lumMod val="20000"/>
                    <a:lumOff val="80000"/>
                  </a:schemeClr>
                </a:solidFill>
                <a:effectLst/>
                <a:latin typeface="Tahoma"/>
                <a:ea typeface="Tahoma"/>
                <a:cs typeface="Tahoma"/>
              </a:rPr>
              <a:t>2</a:t>
            </a:r>
            <a:endParaRPr lang="ar-SA" sz="2400" dirty="0">
              <a:ln w="3175">
                <a:solidFill>
                  <a:schemeClr val="accent2">
                    <a:lumMod val="50000"/>
                  </a:schemeClr>
                </a:solidFill>
              </a:ln>
              <a:solidFill>
                <a:schemeClr val="accent2">
                  <a:lumMod val="20000"/>
                  <a:lumOff val="80000"/>
                </a:schemeClr>
              </a:solidFill>
              <a:effectLst/>
              <a:latin typeface="Tahoma" pitchFamily="34" charset="0"/>
              <a:ea typeface="Tahoma" pitchFamily="34" charset="0"/>
              <a:cs typeface="Tahoma" pitchFamily="34" charset="0"/>
            </a:endParaRPr>
          </a:p>
        </p:txBody>
      </p:sp>
      <p:sp>
        <p:nvSpPr>
          <p:cNvPr id="61" name="TextBox 60"/>
          <p:cNvSpPr txBox="1"/>
          <p:nvPr/>
        </p:nvSpPr>
        <p:spPr>
          <a:xfrm>
            <a:off x="1259632" y="3483005"/>
            <a:ext cx="6696744" cy="954107"/>
          </a:xfrm>
          <a:prstGeom prst="rect">
            <a:avLst/>
          </a:prstGeom>
          <a:noFill/>
        </p:spPr>
        <p:txBody>
          <a:bodyPr wrap="square" rtlCol="1">
            <a:spAutoFit/>
          </a:bodyPr>
          <a:lstStyle/>
          <a:p>
            <a:pPr algn="ctr"/>
            <a:r>
              <a:rPr lang="he-IL" sz="2800" dirty="0" smtClean="0">
                <a:solidFill>
                  <a:schemeClr val="accent2">
                    <a:lumMod val="50000"/>
                  </a:schemeClr>
                </a:solidFill>
                <a:effectLst/>
                <a:latin typeface="Tahoma" pitchFamily="34" charset="0"/>
                <a:ea typeface="Tahoma" pitchFamily="34" charset="0"/>
                <a:cs typeface="Tahoma" pitchFamily="34" charset="0"/>
              </a:rPr>
              <a:t>טּ</a:t>
            </a:r>
            <a:r>
              <a:rPr lang="ar-SA" sz="2800" dirty="0" smtClean="0">
                <a:solidFill>
                  <a:schemeClr val="accent2">
                    <a:lumMod val="50000"/>
                  </a:schemeClr>
                </a:solidFill>
                <a:effectLst/>
                <a:latin typeface="Tahoma" pitchFamily="34" charset="0"/>
                <a:ea typeface="Tahoma" pitchFamily="34" charset="0"/>
                <a:cs typeface="Tahoma" pitchFamily="34" charset="0"/>
              </a:rPr>
              <a:t>ـماذج مـ</a:t>
            </a:r>
            <a:r>
              <a:rPr lang="he-IL" sz="2800" dirty="0" smtClean="0">
                <a:solidFill>
                  <a:schemeClr val="accent2">
                    <a:lumMod val="50000"/>
                  </a:schemeClr>
                </a:solidFill>
                <a:effectLst/>
                <a:latin typeface="Tahoma" pitchFamily="34" charset="0"/>
                <a:ea typeface="Tahoma" pitchFamily="34" charset="0"/>
                <a:cs typeface="Tahoma" pitchFamily="34" charset="0"/>
              </a:rPr>
              <a:t>טּ</a:t>
            </a:r>
            <a:r>
              <a:rPr lang="ar-SA" sz="2800" dirty="0" smtClean="0">
                <a:solidFill>
                  <a:schemeClr val="accent2">
                    <a:lumMod val="50000"/>
                  </a:schemeClr>
                </a:solidFill>
                <a:effectLst/>
                <a:latin typeface="Tahoma" pitchFamily="34" charset="0"/>
                <a:ea typeface="Tahoma" pitchFamily="34" charset="0"/>
                <a:cs typeface="Tahoma" pitchFamily="34" charset="0"/>
              </a:rPr>
              <a:t> الـآإ</a:t>
            </a:r>
            <a:r>
              <a:rPr lang="he-IL" sz="2800" dirty="0" smtClean="0">
                <a:solidFill>
                  <a:schemeClr val="accent2">
                    <a:lumMod val="50000"/>
                  </a:schemeClr>
                </a:solidFill>
                <a:effectLst/>
                <a:latin typeface="Tahoma" pitchFamily="34" charset="0"/>
                <a:ea typeface="Tahoma" pitchFamily="34" charset="0"/>
                <a:cs typeface="Tahoma" pitchFamily="34" charset="0"/>
              </a:rPr>
              <a:t> טּ</a:t>
            </a:r>
            <a:r>
              <a:rPr lang="ar-SA" sz="2800" dirty="0" smtClean="0">
                <a:solidFill>
                  <a:schemeClr val="accent2">
                    <a:lumMod val="50000"/>
                  </a:schemeClr>
                </a:solidFill>
                <a:effectLst/>
                <a:latin typeface="Tahoma" pitchFamily="34" charset="0"/>
                <a:ea typeface="Tahoma" pitchFamily="34" charset="0"/>
                <a:cs typeface="Tahoma" pitchFamily="34" charset="0"/>
              </a:rPr>
              <a:t>ـشطة الـإقتصادية في دولة الـإمارآت الـ۶ـربيه المتحده ..*~</a:t>
            </a:r>
            <a:endParaRPr lang="ar-SA" sz="2800" dirty="0">
              <a:solidFill>
                <a:schemeClr val="accent2">
                  <a:lumMod val="50000"/>
                </a:schemeClr>
              </a:solidFill>
              <a:effectLst/>
              <a:latin typeface="Tahoma" pitchFamily="34" charset="0"/>
              <a:ea typeface="Tahoma" pitchFamily="34" charset="0"/>
              <a:cs typeface="Tahoma" pitchFamily="34" charset="0"/>
            </a:endParaRPr>
          </a:p>
        </p:txBody>
      </p:sp>
    </p:spTree>
  </p:cSld>
  <p:clrMapOvr>
    <a:masterClrMapping/>
  </p:clrMapOvr>
  <p:transition spd="med">
    <p:newsflash/>
    <p:sndAc>
      <p:stSnd>
        <p:snd r:embed="rId2" name="camera.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971600" y="15007"/>
            <a:ext cx="8172400" cy="461665"/>
          </a:xfrm>
          <a:prstGeom prst="rect">
            <a:avLst/>
          </a:prstGeom>
          <a:noFill/>
        </p:spPr>
        <p:txBody>
          <a:bodyPr wrap="square" rtlCol="1">
            <a:spAutoFit/>
          </a:bodyPr>
          <a:lstStyle/>
          <a:p>
            <a:r>
              <a:rPr lang="ar-SA" sz="2400" dirty="0" smtClean="0">
                <a:solidFill>
                  <a:srgbClr val="C00000"/>
                </a:solidFill>
                <a:latin typeface="Tahoma" pitchFamily="34" charset="0"/>
                <a:ea typeface="Tahoma" pitchFamily="34" charset="0"/>
                <a:cs typeface="Tahoma" pitchFamily="34" charset="0"/>
                <a:sym typeface="Wingdings"/>
              </a:rPr>
              <a:t> الزراعـ</a:t>
            </a:r>
            <a:r>
              <a:rPr lang="ar-SA" sz="2400" dirty="0" smtClean="0">
                <a:solidFill>
                  <a:srgbClr val="C00000"/>
                </a:solidFill>
                <a:latin typeface="Tahoma"/>
                <a:ea typeface="Tahoma"/>
                <a:cs typeface="Tahoma"/>
                <a:sym typeface="Wingdings"/>
              </a:rPr>
              <a:t>ﮧ</a:t>
            </a:r>
            <a:r>
              <a:rPr lang="ar-SA" sz="2400" dirty="0" smtClean="0">
                <a:solidFill>
                  <a:srgbClr val="C00000"/>
                </a:solidFill>
                <a:latin typeface="Tahoma" pitchFamily="34" charset="0"/>
                <a:ea typeface="Tahoma" pitchFamily="34" charset="0"/>
                <a:cs typeface="Tahoma" pitchFamily="34" charset="0"/>
                <a:sym typeface="Wingdings"/>
              </a:rPr>
              <a:t> والرعي وصيد الـآسمـــــــــــآكـ :...</a:t>
            </a:r>
            <a:endParaRPr lang="ar-SA" sz="2400" dirty="0">
              <a:solidFill>
                <a:srgbClr val="C00000"/>
              </a:solidFill>
              <a:latin typeface="Tahoma" pitchFamily="34" charset="0"/>
              <a:ea typeface="Tahoma" pitchFamily="34" charset="0"/>
              <a:cs typeface="Tahoma" pitchFamily="34" charset="0"/>
            </a:endParaRPr>
          </a:p>
        </p:txBody>
      </p:sp>
      <p:sp>
        <p:nvSpPr>
          <p:cNvPr id="11" name="TextBox 10"/>
          <p:cNvSpPr txBox="1"/>
          <p:nvPr/>
        </p:nvSpPr>
        <p:spPr>
          <a:xfrm>
            <a:off x="971600" y="735087"/>
            <a:ext cx="8172400" cy="461665"/>
          </a:xfrm>
          <a:prstGeom prst="rect">
            <a:avLst/>
          </a:prstGeom>
          <a:noFill/>
        </p:spPr>
        <p:txBody>
          <a:bodyPr wrap="square" rtlCol="1">
            <a:spAutoFit/>
          </a:bodyPr>
          <a:lstStyle/>
          <a:p>
            <a:r>
              <a:rPr lang="ar-SA" sz="2400" dirty="0" smtClean="0">
                <a:solidFill>
                  <a:srgbClr val="C00000"/>
                </a:solidFill>
                <a:latin typeface="Tahoma" pitchFamily="34" charset="0"/>
                <a:ea typeface="Tahoma" pitchFamily="34" charset="0"/>
                <a:cs typeface="Tahoma" pitchFamily="34" charset="0"/>
                <a:sym typeface="Wingdings"/>
              </a:rPr>
              <a:t> الثورة السمكيـ</a:t>
            </a:r>
            <a:r>
              <a:rPr lang="ar-SA" sz="2400" dirty="0" smtClean="0">
                <a:solidFill>
                  <a:srgbClr val="C00000"/>
                </a:solidFill>
                <a:latin typeface="Tahoma"/>
                <a:ea typeface="Tahoma"/>
                <a:cs typeface="Tahoma"/>
                <a:sym typeface="Wingdings"/>
              </a:rPr>
              <a:t>ﮧ :-</a:t>
            </a:r>
            <a:endParaRPr lang="ar-SA" sz="2400" dirty="0">
              <a:solidFill>
                <a:srgbClr val="C00000"/>
              </a:solidFill>
              <a:latin typeface="Tahoma" pitchFamily="34" charset="0"/>
              <a:ea typeface="Tahoma" pitchFamily="34" charset="0"/>
              <a:cs typeface="Tahoma" pitchFamily="34" charset="0"/>
            </a:endParaRPr>
          </a:p>
        </p:txBody>
      </p:sp>
      <p:sp>
        <p:nvSpPr>
          <p:cNvPr id="12" name="TextBox 11"/>
          <p:cNvSpPr txBox="1"/>
          <p:nvPr/>
        </p:nvSpPr>
        <p:spPr>
          <a:xfrm>
            <a:off x="683568" y="1458650"/>
            <a:ext cx="8460432" cy="3416320"/>
          </a:xfrm>
          <a:prstGeom prst="rect">
            <a:avLst/>
          </a:prstGeom>
          <a:noFill/>
        </p:spPr>
        <p:txBody>
          <a:bodyPr wrap="square" rtlCol="1">
            <a:spAutoFit/>
          </a:bodyPr>
          <a:lstStyle/>
          <a:p>
            <a:pPr algn="ctr"/>
            <a:r>
              <a:rPr lang="ar-SA" sz="3600" dirty="0" smtClean="0">
                <a:solidFill>
                  <a:srgbClr val="FF0000"/>
                </a:solidFill>
                <a:latin typeface="Microsoft Uighur" pitchFamily="2" charset="-78"/>
                <a:cs typeface="Microsoft Uighur" pitchFamily="2" charset="-78"/>
              </a:rPr>
              <a:t>بالرغم من أن الثورة السمكية من الثورات الطبيعية المتجددة، إلا أن الدولة اهتمت بتطويرها من خلال استخدام الأساليب الحديثة، وتقديم الدعم الحكومي للصيادين.</a:t>
            </a:r>
          </a:p>
          <a:p>
            <a:pPr algn="ctr"/>
            <a:r>
              <a:rPr lang="ar-SA" sz="3600" dirty="0" smtClean="0">
                <a:solidFill>
                  <a:srgbClr val="FF0000"/>
                </a:solidFill>
                <a:latin typeface="Microsoft Uighur" pitchFamily="2" charset="-78"/>
                <a:cs typeface="Microsoft Uighur" pitchFamily="2" charset="-78"/>
              </a:rPr>
              <a:t>وقد تطورت كمية الانتاج من ( </a:t>
            </a:r>
            <a:r>
              <a:rPr lang="en-US" sz="3600" dirty="0" smtClean="0">
                <a:solidFill>
                  <a:srgbClr val="FF0000"/>
                </a:solidFill>
                <a:latin typeface="Microsoft Uighur" pitchFamily="2" charset="-78"/>
                <a:cs typeface="Microsoft Uighur" pitchFamily="2" charset="-78"/>
              </a:rPr>
              <a:t>95</a:t>
            </a:r>
            <a:r>
              <a:rPr lang="ar-SA" sz="3600" dirty="0" smtClean="0">
                <a:solidFill>
                  <a:srgbClr val="FF0000"/>
                </a:solidFill>
                <a:latin typeface="Microsoft Uighur" pitchFamily="2" charset="-78"/>
                <a:cs typeface="Microsoft Uighur" pitchFamily="2" charset="-78"/>
              </a:rPr>
              <a:t> ألف طن عام </a:t>
            </a:r>
            <a:r>
              <a:rPr lang="en-US" sz="3600" dirty="0" smtClean="0">
                <a:solidFill>
                  <a:srgbClr val="FF0000"/>
                </a:solidFill>
                <a:latin typeface="Microsoft Uighur" pitchFamily="2" charset="-78"/>
                <a:cs typeface="Microsoft Uighur" pitchFamily="2" charset="-78"/>
              </a:rPr>
              <a:t>1992</a:t>
            </a:r>
            <a:r>
              <a:rPr lang="ar-SA" sz="3600" dirty="0" smtClean="0">
                <a:solidFill>
                  <a:srgbClr val="FF0000"/>
                </a:solidFill>
                <a:latin typeface="Microsoft Uighur" pitchFamily="2" charset="-78"/>
                <a:cs typeface="Microsoft Uighur" pitchFamily="2" charset="-78"/>
              </a:rPr>
              <a:t> م ) إلى ( </a:t>
            </a:r>
            <a:r>
              <a:rPr lang="en-US" sz="3600" dirty="0" smtClean="0">
                <a:solidFill>
                  <a:srgbClr val="FF0000"/>
                </a:solidFill>
                <a:latin typeface="Microsoft Uighur" pitchFamily="2" charset="-78"/>
                <a:cs typeface="Microsoft Uighur" pitchFamily="2" charset="-78"/>
              </a:rPr>
              <a:t>757</a:t>
            </a:r>
            <a:r>
              <a:rPr lang="ar-SA" sz="3600" dirty="0" smtClean="0">
                <a:solidFill>
                  <a:srgbClr val="FF0000"/>
                </a:solidFill>
                <a:latin typeface="Microsoft Uighur" pitchFamily="2" charset="-78"/>
                <a:cs typeface="Microsoft Uighur" pitchFamily="2" charset="-78"/>
              </a:rPr>
              <a:t> ألف طن عام </a:t>
            </a:r>
            <a:r>
              <a:rPr lang="en-US" sz="3600" dirty="0" smtClean="0">
                <a:solidFill>
                  <a:srgbClr val="FF0000"/>
                </a:solidFill>
                <a:latin typeface="Microsoft Uighur" pitchFamily="2" charset="-78"/>
                <a:cs typeface="Microsoft Uighur" pitchFamily="2" charset="-78"/>
              </a:rPr>
              <a:t> 2005</a:t>
            </a:r>
            <a:r>
              <a:rPr lang="ar-SA" sz="3600" dirty="0" smtClean="0">
                <a:solidFill>
                  <a:srgbClr val="FF0000"/>
                </a:solidFill>
                <a:latin typeface="Microsoft Uighur" pitchFamily="2" charset="-78"/>
                <a:cs typeface="Microsoft Uighur" pitchFamily="2" charset="-78"/>
              </a:rPr>
              <a:t>م ) الأمر الذي دعا المفوضية الأوروبية إلى اعتماد دولة الإمارات العربية المتحدة ضمن قائمة الدول المصدرة للأسماك إليها.</a:t>
            </a:r>
            <a:endParaRPr lang="ar-SA" sz="3600" dirty="0">
              <a:solidFill>
                <a:srgbClr val="FF0000"/>
              </a:solidFill>
              <a:latin typeface="Microsoft Uighur" pitchFamily="2" charset="-78"/>
              <a:cs typeface="Microsoft Uighur" pitchFamily="2" charset="-78"/>
            </a:endParaRPr>
          </a:p>
        </p:txBody>
      </p:sp>
      <p:pic>
        <p:nvPicPr>
          <p:cNvPr id="6145" name="Picture 1" descr="C:\Users\123\Desktop\ᶔᵿᵴḩḕṜ\thierd corss\Ģøӟяаƒĕα☻\89_11235373258[1].jpg"/>
          <p:cNvPicPr>
            <a:picLocks noChangeAspect="1" noChangeArrowheads="1"/>
          </p:cNvPicPr>
          <p:nvPr/>
        </p:nvPicPr>
        <p:blipFill>
          <a:blip r:embed="rId2" cstate="print"/>
          <a:srcRect/>
          <a:stretch>
            <a:fillRect/>
          </a:stretch>
        </p:blipFill>
        <p:spPr bwMode="auto">
          <a:xfrm>
            <a:off x="2411760" y="4725144"/>
            <a:ext cx="2160240" cy="1693161"/>
          </a:xfrm>
          <a:prstGeom prst="rect">
            <a:avLst/>
          </a:prstGeom>
          <a:ln>
            <a:noFill/>
          </a:ln>
          <a:effectLst>
            <a:softEdge rad="112500"/>
          </a:effectLst>
        </p:spPr>
      </p:pic>
      <p:pic>
        <p:nvPicPr>
          <p:cNvPr id="6147" name="Picture 3" descr="http://www.alshamsi.net/uae_arab/sea22.jpg"/>
          <p:cNvPicPr>
            <a:picLocks noChangeAspect="1" noChangeArrowheads="1"/>
          </p:cNvPicPr>
          <p:nvPr/>
        </p:nvPicPr>
        <p:blipFill>
          <a:blip r:embed="rId3" cstate="print"/>
          <a:srcRect/>
          <a:stretch>
            <a:fillRect/>
          </a:stretch>
        </p:blipFill>
        <p:spPr bwMode="auto">
          <a:xfrm>
            <a:off x="4283968" y="4900647"/>
            <a:ext cx="1944216" cy="1957353"/>
          </a:xfrm>
          <a:prstGeom prst="rect">
            <a:avLst/>
          </a:prstGeom>
          <a:ln>
            <a:noFill/>
          </a:ln>
          <a:effectLst>
            <a:softEdge rad="112500"/>
          </a:effectLst>
        </p:spPr>
      </p:pic>
      <p:pic>
        <p:nvPicPr>
          <p:cNvPr id="6148" name="Picture 4" descr="C:\Users\123\Desktop\ᶔᵿᵴḩḕṜ\thierd corss\Ģøӟяаƒĕα☻\Scs49261[1].jpg"/>
          <p:cNvPicPr>
            <a:picLocks noChangeAspect="1" noChangeArrowheads="1"/>
          </p:cNvPicPr>
          <p:nvPr/>
        </p:nvPicPr>
        <p:blipFill>
          <a:blip r:embed="rId4" cstate="print"/>
          <a:srcRect/>
          <a:stretch>
            <a:fillRect/>
          </a:stretch>
        </p:blipFill>
        <p:spPr bwMode="auto">
          <a:xfrm>
            <a:off x="5724128" y="4797152"/>
            <a:ext cx="2032000" cy="1524000"/>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611560" y="44624"/>
            <a:ext cx="8532440" cy="584775"/>
          </a:xfrm>
          <a:prstGeom prst="rect">
            <a:avLst/>
          </a:prstGeom>
          <a:noFill/>
        </p:spPr>
        <p:txBody>
          <a:bodyPr wrap="square" rtlCol="1">
            <a:spAutoFit/>
          </a:bodyPr>
          <a:lstStyle/>
          <a:p>
            <a:r>
              <a:rPr lang="ar-SA" sz="3200" dirty="0" smtClean="0">
                <a:solidFill>
                  <a:srgbClr val="FF0000"/>
                </a:solidFill>
                <a:latin typeface="Arabic Typesetting" pitchFamily="66" charset="-78"/>
                <a:ea typeface="Tahoma" pitchFamily="34" charset="0"/>
                <a:cs typeface="Arabic Typesetting" pitchFamily="66" charset="-78"/>
                <a:sym typeface="Wingdings"/>
              </a:rPr>
              <a:t> تطور إنتاج دولة الإمارات العربية المتحدة من الأسماك خلال فترة من (</a:t>
            </a:r>
            <a:r>
              <a:rPr lang="en-US" sz="3200" dirty="0" smtClean="0">
                <a:solidFill>
                  <a:srgbClr val="FF0000"/>
                </a:solidFill>
                <a:latin typeface="Arabic Typesetting" pitchFamily="66" charset="-78"/>
                <a:ea typeface="Tahoma" pitchFamily="34" charset="0"/>
                <a:cs typeface="Arabic Typesetting" pitchFamily="66" charset="-78"/>
                <a:sym typeface="Wingdings"/>
              </a:rPr>
              <a:t> 2005- 1992</a:t>
            </a:r>
            <a:r>
              <a:rPr lang="ar-SA" sz="3200" dirty="0" smtClean="0">
                <a:solidFill>
                  <a:srgbClr val="FF0000"/>
                </a:solidFill>
                <a:latin typeface="Arabic Typesetting" pitchFamily="66" charset="-78"/>
                <a:ea typeface="Tahoma" pitchFamily="34" charset="0"/>
                <a:cs typeface="Arabic Typesetting" pitchFamily="66" charset="-78"/>
                <a:sym typeface="Wingdings"/>
              </a:rPr>
              <a:t>م):</a:t>
            </a:r>
            <a:endParaRPr lang="ar-SA" sz="3200" dirty="0">
              <a:solidFill>
                <a:srgbClr val="FF0000"/>
              </a:solidFill>
              <a:latin typeface="Arabic Typesetting" pitchFamily="66" charset="-78"/>
              <a:ea typeface="Tahoma" pitchFamily="34" charset="0"/>
              <a:cs typeface="Arabic Typesetting" pitchFamily="66" charset="-78"/>
            </a:endParaRPr>
          </a:p>
        </p:txBody>
      </p:sp>
      <p:grpSp>
        <p:nvGrpSpPr>
          <p:cNvPr id="11" name="Group 10"/>
          <p:cNvGrpSpPr/>
          <p:nvPr/>
        </p:nvGrpSpPr>
        <p:grpSpPr>
          <a:xfrm>
            <a:off x="6948264" y="739154"/>
            <a:ext cx="2123165" cy="817638"/>
            <a:chOff x="6948264" y="135467"/>
            <a:chExt cx="2123165" cy="817638"/>
          </a:xfrm>
        </p:grpSpPr>
        <p:sp>
          <p:nvSpPr>
            <p:cNvPr id="12" name="TextBox 11"/>
            <p:cNvSpPr txBox="1"/>
            <p:nvPr/>
          </p:nvSpPr>
          <p:spPr>
            <a:xfrm>
              <a:off x="6948264" y="323364"/>
              <a:ext cx="2016224" cy="461665"/>
            </a:xfrm>
            <a:prstGeom prst="rect">
              <a:avLst/>
            </a:prstGeom>
            <a:noFill/>
          </p:spPr>
          <p:txBody>
            <a:bodyPr wrap="square" rtlCol="1">
              <a:spAutoFit/>
            </a:bodyPr>
            <a:lstStyle/>
            <a:p>
              <a:r>
                <a:rPr lang="ar-SA" sz="2400" dirty="0" smtClean="0">
                  <a:solidFill>
                    <a:srgbClr val="FF0000"/>
                  </a:solidFill>
                  <a:latin typeface="Tahoma"/>
                  <a:ea typeface="Tahoma"/>
                  <a:cs typeface="Tahoma"/>
                </a:rPr>
                <a:t>ﻧﺸﺁﻁ :-</a:t>
              </a:r>
              <a:endParaRPr lang="ar-SA" sz="2400" dirty="0">
                <a:solidFill>
                  <a:srgbClr val="FF0000"/>
                </a:solidFill>
              </a:endParaRPr>
            </a:p>
          </p:txBody>
        </p:sp>
        <p:sp>
          <p:nvSpPr>
            <p:cNvPr id="13" name="Freeform 12"/>
            <p:cNvSpPr/>
            <p:nvPr/>
          </p:nvSpPr>
          <p:spPr>
            <a:xfrm>
              <a:off x="7600648" y="135467"/>
              <a:ext cx="1470781" cy="817638"/>
            </a:xfrm>
            <a:custGeom>
              <a:avLst/>
              <a:gdLst>
                <a:gd name="connsiteX0" fmla="*/ 4838 w 1470781"/>
                <a:gd name="connsiteY0" fmla="*/ 416076 h 817638"/>
                <a:gd name="connsiteX1" fmla="*/ 179009 w 1470781"/>
                <a:gd name="connsiteY1" fmla="*/ 53219 h 817638"/>
                <a:gd name="connsiteX2" fmla="*/ 527352 w 1470781"/>
                <a:gd name="connsiteY2" fmla="*/ 212876 h 817638"/>
                <a:gd name="connsiteX3" fmla="*/ 962781 w 1470781"/>
                <a:gd name="connsiteY3" fmla="*/ 9676 h 817638"/>
                <a:gd name="connsiteX4" fmla="*/ 1122438 w 1470781"/>
                <a:gd name="connsiteY4" fmla="*/ 154819 h 817638"/>
                <a:gd name="connsiteX5" fmla="*/ 1427238 w 1470781"/>
                <a:gd name="connsiteY5" fmla="*/ 212876 h 817638"/>
                <a:gd name="connsiteX6" fmla="*/ 1383695 w 1470781"/>
                <a:gd name="connsiteY6" fmla="*/ 503162 h 817638"/>
                <a:gd name="connsiteX7" fmla="*/ 1369181 w 1470781"/>
                <a:gd name="connsiteY7" fmla="*/ 778933 h 817638"/>
                <a:gd name="connsiteX8" fmla="*/ 1078895 w 1470781"/>
                <a:gd name="connsiteY8" fmla="*/ 662819 h 817638"/>
                <a:gd name="connsiteX9" fmla="*/ 556381 w 1470781"/>
                <a:gd name="connsiteY9" fmla="*/ 807962 h 817638"/>
                <a:gd name="connsiteX10" fmla="*/ 556381 w 1470781"/>
                <a:gd name="connsiteY10" fmla="*/ 604762 h 817638"/>
                <a:gd name="connsiteX11" fmla="*/ 77409 w 1470781"/>
                <a:gd name="connsiteY11" fmla="*/ 604762 h 817638"/>
                <a:gd name="connsiteX12" fmla="*/ 149981 w 1470781"/>
                <a:gd name="connsiteY12" fmla="*/ 445104 h 817638"/>
                <a:gd name="connsiteX13" fmla="*/ 4838 w 1470781"/>
                <a:gd name="connsiteY13" fmla="*/ 416076 h 81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0781" h="817638">
                  <a:moveTo>
                    <a:pt x="4838" y="416076"/>
                  </a:moveTo>
                  <a:cubicBezTo>
                    <a:pt x="9676" y="350762"/>
                    <a:pt x="91923" y="87086"/>
                    <a:pt x="179009" y="53219"/>
                  </a:cubicBezTo>
                  <a:cubicBezTo>
                    <a:pt x="266095" y="19352"/>
                    <a:pt x="396723" y="220133"/>
                    <a:pt x="527352" y="212876"/>
                  </a:cubicBezTo>
                  <a:cubicBezTo>
                    <a:pt x="657981" y="205619"/>
                    <a:pt x="863600" y="19352"/>
                    <a:pt x="962781" y="9676"/>
                  </a:cubicBezTo>
                  <a:cubicBezTo>
                    <a:pt x="1061962" y="0"/>
                    <a:pt x="1045029" y="120952"/>
                    <a:pt x="1122438" y="154819"/>
                  </a:cubicBezTo>
                  <a:cubicBezTo>
                    <a:pt x="1199847" y="188686"/>
                    <a:pt x="1383695" y="154819"/>
                    <a:pt x="1427238" y="212876"/>
                  </a:cubicBezTo>
                  <a:cubicBezTo>
                    <a:pt x="1470781" y="270933"/>
                    <a:pt x="1393371" y="408819"/>
                    <a:pt x="1383695" y="503162"/>
                  </a:cubicBezTo>
                  <a:cubicBezTo>
                    <a:pt x="1374019" y="597505"/>
                    <a:pt x="1419981" y="752324"/>
                    <a:pt x="1369181" y="778933"/>
                  </a:cubicBezTo>
                  <a:cubicBezTo>
                    <a:pt x="1318381" y="805542"/>
                    <a:pt x="1214362" y="657981"/>
                    <a:pt x="1078895" y="662819"/>
                  </a:cubicBezTo>
                  <a:cubicBezTo>
                    <a:pt x="943428" y="667657"/>
                    <a:pt x="643467" y="817638"/>
                    <a:pt x="556381" y="807962"/>
                  </a:cubicBezTo>
                  <a:cubicBezTo>
                    <a:pt x="469295" y="798286"/>
                    <a:pt x="636210" y="638629"/>
                    <a:pt x="556381" y="604762"/>
                  </a:cubicBezTo>
                  <a:cubicBezTo>
                    <a:pt x="476552" y="570895"/>
                    <a:pt x="145142" y="631372"/>
                    <a:pt x="77409" y="604762"/>
                  </a:cubicBezTo>
                  <a:cubicBezTo>
                    <a:pt x="9676" y="578152"/>
                    <a:pt x="164495" y="476552"/>
                    <a:pt x="149981" y="445104"/>
                  </a:cubicBezTo>
                  <a:cubicBezTo>
                    <a:pt x="135467" y="413656"/>
                    <a:pt x="0" y="481390"/>
                    <a:pt x="4838" y="416076"/>
                  </a:cubicBezTo>
                  <a:close/>
                </a:path>
              </a:pathLst>
            </a:cu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1043608" y="1196752"/>
            <a:ext cx="7776864" cy="2585323"/>
          </a:xfrm>
          <a:prstGeom prst="rect">
            <a:avLst/>
          </a:prstGeom>
          <a:noFill/>
        </p:spPr>
        <p:txBody>
          <a:bodyPr wrap="square" rtlCol="1">
            <a:spAutoFit/>
          </a:bodyPr>
          <a:lstStyle/>
          <a:p>
            <a:pPr>
              <a:buFont typeface="Wingdings" pitchFamily="2" charset="2"/>
              <a:buChar char="¢"/>
            </a:pPr>
            <a:r>
              <a:rPr lang="ar-SA" dirty="0" smtClean="0">
                <a:solidFill>
                  <a:schemeClr val="accent2">
                    <a:lumMod val="50000"/>
                  </a:schemeClr>
                </a:solidFill>
                <a:latin typeface="Tahoma" pitchFamily="34" charset="0"/>
                <a:ea typeface="Tahoma" pitchFamily="34" charset="0"/>
                <a:cs typeface="Tahoma" pitchFamily="34" charset="0"/>
              </a:rPr>
              <a:t>العام الذي بلغ فيه إنتاج الأسماك أعلى معدل له :</a:t>
            </a:r>
          </a:p>
          <a:p>
            <a:endParaRPr lang="ar-SA" dirty="0" smtClean="0">
              <a:solidFill>
                <a:schemeClr val="accent2">
                  <a:lumMod val="50000"/>
                </a:schemeClr>
              </a:solidFill>
              <a:latin typeface="Tahoma" pitchFamily="34" charset="0"/>
              <a:ea typeface="Tahoma" pitchFamily="34" charset="0"/>
              <a:cs typeface="Tahoma" pitchFamily="34" charset="0"/>
            </a:endParaRPr>
          </a:p>
          <a:p>
            <a:pPr>
              <a:buFont typeface="Wingdings" pitchFamily="2" charset="2"/>
              <a:buChar char="Ó"/>
            </a:pPr>
            <a:r>
              <a:rPr lang="ar-SA" dirty="0" smtClean="0">
                <a:latin typeface="Tahoma" pitchFamily="34" charset="0"/>
                <a:ea typeface="Tahoma" pitchFamily="34" charset="0"/>
                <a:cs typeface="Tahoma" pitchFamily="34" charset="0"/>
                <a:sym typeface="Wingdings"/>
              </a:rPr>
              <a:t>.......................................................................................................</a:t>
            </a:r>
          </a:p>
          <a:p>
            <a:endParaRPr lang="ar-SA" dirty="0" smtClean="0">
              <a:solidFill>
                <a:schemeClr val="accent2">
                  <a:lumMod val="50000"/>
                </a:schemeClr>
              </a:solidFill>
              <a:latin typeface="Tahoma" pitchFamily="34" charset="0"/>
              <a:ea typeface="Tahoma" pitchFamily="34" charset="0"/>
              <a:cs typeface="Tahoma" pitchFamily="34" charset="0"/>
              <a:sym typeface="Wingdings"/>
            </a:endParaRPr>
          </a:p>
          <a:p>
            <a:pPr>
              <a:buFont typeface="Wingdings" pitchFamily="2" charset="2"/>
              <a:buChar char="¢"/>
            </a:pPr>
            <a:r>
              <a:rPr lang="ar-SA" dirty="0" smtClean="0">
                <a:solidFill>
                  <a:schemeClr val="accent2">
                    <a:lumMod val="50000"/>
                  </a:schemeClr>
                </a:solidFill>
                <a:latin typeface="Tahoma" pitchFamily="34" charset="0"/>
                <a:ea typeface="Tahoma" pitchFamily="34" charset="0"/>
                <a:cs typeface="Tahoma" pitchFamily="34" charset="0"/>
                <a:sym typeface="Wingdings"/>
              </a:rPr>
              <a:t>أسباب انخفاض الإنتاج عام ( </a:t>
            </a:r>
            <a:r>
              <a:rPr lang="en-US" dirty="0" smtClean="0">
                <a:solidFill>
                  <a:schemeClr val="accent2">
                    <a:lumMod val="50000"/>
                  </a:schemeClr>
                </a:solidFill>
                <a:latin typeface="Tahoma" pitchFamily="34" charset="0"/>
                <a:ea typeface="Tahoma" pitchFamily="34" charset="0"/>
                <a:cs typeface="Tahoma" pitchFamily="34" charset="0"/>
                <a:sym typeface="Wingdings"/>
              </a:rPr>
              <a:t> 2000</a:t>
            </a:r>
            <a:r>
              <a:rPr lang="ar-SA" dirty="0" smtClean="0">
                <a:solidFill>
                  <a:schemeClr val="accent2">
                    <a:lumMod val="50000"/>
                  </a:schemeClr>
                </a:solidFill>
                <a:latin typeface="Tahoma" pitchFamily="34" charset="0"/>
                <a:ea typeface="Tahoma" pitchFamily="34" charset="0"/>
                <a:cs typeface="Tahoma" pitchFamily="34" charset="0"/>
                <a:sym typeface="Wingdings"/>
              </a:rPr>
              <a:t>).</a:t>
            </a:r>
          </a:p>
          <a:p>
            <a:endParaRPr lang="ar-SA" dirty="0" smtClean="0">
              <a:solidFill>
                <a:schemeClr val="accent2">
                  <a:lumMod val="50000"/>
                </a:schemeClr>
              </a:solidFill>
              <a:latin typeface="Tahoma" pitchFamily="34" charset="0"/>
              <a:ea typeface="Tahoma" pitchFamily="34" charset="0"/>
              <a:cs typeface="Tahoma" pitchFamily="34" charset="0"/>
              <a:sym typeface="Wingdings"/>
            </a:endParaRPr>
          </a:p>
          <a:p>
            <a:pPr>
              <a:buFont typeface="Wingdings" pitchFamily="2" charset="2"/>
              <a:buChar char="Ó"/>
            </a:pPr>
            <a:r>
              <a:rPr lang="ar-SA" dirty="0" smtClean="0">
                <a:latin typeface="Tahoma" pitchFamily="34" charset="0"/>
                <a:ea typeface="Tahoma" pitchFamily="34" charset="0"/>
                <a:cs typeface="Tahoma" pitchFamily="34" charset="0"/>
                <a:sym typeface="Wingdings"/>
              </a:rPr>
              <a:t>.......................................................................................................</a:t>
            </a:r>
          </a:p>
          <a:p>
            <a:pPr>
              <a:buFont typeface="Wingdings" pitchFamily="2" charset="2"/>
              <a:buChar char="Ó"/>
            </a:pPr>
            <a:endParaRPr lang="ar-SA" dirty="0" smtClean="0">
              <a:latin typeface="Tahoma" pitchFamily="34" charset="0"/>
              <a:ea typeface="Tahoma" pitchFamily="34" charset="0"/>
              <a:cs typeface="Tahoma" pitchFamily="34" charset="0"/>
              <a:sym typeface="Wingdings"/>
            </a:endParaRPr>
          </a:p>
          <a:p>
            <a:pPr>
              <a:buFont typeface="Wingdings" pitchFamily="2" charset="2"/>
              <a:buChar char="Ó"/>
            </a:pPr>
            <a:r>
              <a:rPr lang="ar-SA" dirty="0" smtClean="0">
                <a:latin typeface="Tahoma" pitchFamily="34" charset="0"/>
                <a:ea typeface="Tahoma" pitchFamily="34" charset="0"/>
                <a:cs typeface="Tahoma" pitchFamily="34" charset="0"/>
                <a:sym typeface="Wingdings"/>
              </a:rPr>
              <a:t> ......................................................................................................</a:t>
            </a:r>
            <a:endParaRPr lang="ar-SA" dirty="0" smtClean="0">
              <a:latin typeface="Tahoma" pitchFamily="34" charset="0"/>
              <a:ea typeface="Tahoma" pitchFamily="34" charset="0"/>
              <a:cs typeface="Tahoma" pitchFamily="34" charset="0"/>
            </a:endParaRPr>
          </a:p>
        </p:txBody>
      </p:sp>
      <p:sp>
        <p:nvSpPr>
          <p:cNvPr id="11" name="Rectangle 10"/>
          <p:cNvSpPr/>
          <p:nvPr/>
        </p:nvSpPr>
        <p:spPr>
          <a:xfrm>
            <a:off x="5032913" y="1691516"/>
            <a:ext cx="691215" cy="369332"/>
          </a:xfrm>
          <a:prstGeom prst="rect">
            <a:avLst/>
          </a:prstGeom>
          <a:solidFill>
            <a:schemeClr val="bg1"/>
          </a:solidFill>
        </p:spPr>
        <p:txBody>
          <a:bodyPr wrap="none">
            <a:spAutoFit/>
          </a:bodyPr>
          <a:lstStyle/>
          <a:p>
            <a:r>
              <a:rPr lang="en-US" dirty="0" smtClean="0">
                <a:solidFill>
                  <a:schemeClr val="accent1">
                    <a:lumMod val="50000"/>
                  </a:schemeClr>
                </a:solidFill>
                <a:latin typeface="Tahoma" pitchFamily="34" charset="0"/>
                <a:ea typeface="Tahoma" pitchFamily="34" charset="0"/>
                <a:cs typeface="Tahoma" pitchFamily="34" charset="0"/>
              </a:rPr>
              <a:t>2005</a:t>
            </a:r>
            <a:endParaRPr lang="ar-SA" dirty="0">
              <a:solidFill>
                <a:schemeClr val="accent1">
                  <a:lumMod val="50000"/>
                </a:schemeClr>
              </a:solidFill>
              <a:latin typeface="Tahoma" pitchFamily="34" charset="0"/>
              <a:ea typeface="Tahoma" pitchFamily="34" charset="0"/>
              <a:cs typeface="Tahoma" pitchFamily="34" charset="0"/>
            </a:endParaRPr>
          </a:p>
        </p:txBody>
      </p:sp>
      <p:sp>
        <p:nvSpPr>
          <p:cNvPr id="12" name="Rectangle 11"/>
          <p:cNvSpPr/>
          <p:nvPr/>
        </p:nvSpPr>
        <p:spPr>
          <a:xfrm>
            <a:off x="3059832" y="2780928"/>
            <a:ext cx="3816424" cy="923330"/>
          </a:xfrm>
          <a:prstGeom prst="rect">
            <a:avLst/>
          </a:prstGeom>
          <a:solidFill>
            <a:schemeClr val="bg1"/>
          </a:solidFill>
        </p:spPr>
        <p:txBody>
          <a:bodyPr wrap="square">
            <a:spAutoFit/>
          </a:bodyPr>
          <a:lstStyle/>
          <a:p>
            <a:r>
              <a:rPr lang="ar-SA" dirty="0" smtClean="0">
                <a:solidFill>
                  <a:schemeClr val="accent1">
                    <a:lumMod val="50000"/>
                  </a:schemeClr>
                </a:solidFill>
                <a:latin typeface="Tahoma" pitchFamily="34" charset="0"/>
                <a:ea typeface="Tahoma" pitchFamily="34" charset="0"/>
                <a:cs typeface="Tahoma" pitchFamily="34" charset="0"/>
              </a:rPr>
              <a:t>الصيد العشوائي (الجائري)</a:t>
            </a:r>
          </a:p>
          <a:p>
            <a:r>
              <a:rPr lang="en-US" dirty="0" smtClean="0">
                <a:solidFill>
                  <a:schemeClr val="accent1">
                    <a:lumMod val="50000"/>
                  </a:schemeClr>
                </a:solidFill>
                <a:latin typeface="Tahoma" pitchFamily="34" charset="0"/>
                <a:ea typeface="Tahoma" pitchFamily="34" charset="0"/>
                <a:cs typeface="Tahoma" pitchFamily="34" charset="0"/>
              </a:rPr>
              <a:t/>
            </a:r>
            <a:br>
              <a:rPr lang="en-US" dirty="0" smtClean="0">
                <a:solidFill>
                  <a:schemeClr val="accent1">
                    <a:lumMod val="50000"/>
                  </a:schemeClr>
                </a:solidFill>
                <a:latin typeface="Tahoma" pitchFamily="34" charset="0"/>
                <a:ea typeface="Tahoma" pitchFamily="34" charset="0"/>
                <a:cs typeface="Tahoma" pitchFamily="34" charset="0"/>
              </a:rPr>
            </a:br>
            <a:r>
              <a:rPr lang="ar-SA" dirty="0" smtClean="0">
                <a:solidFill>
                  <a:schemeClr val="accent1">
                    <a:lumMod val="50000"/>
                  </a:schemeClr>
                </a:solidFill>
                <a:latin typeface="Tahoma" pitchFamily="34" charset="0"/>
                <a:ea typeface="Tahoma" pitchFamily="34" charset="0"/>
                <a:cs typeface="Tahoma" pitchFamily="34" charset="0"/>
              </a:rPr>
              <a:t>التلوث المائي الصادر من ناقلات النفط </a:t>
            </a:r>
            <a:endParaRPr lang="ar-SA" dirty="0">
              <a:solidFill>
                <a:schemeClr val="accent1">
                  <a:lumMod val="50000"/>
                </a:schemeClr>
              </a:solidFill>
              <a:latin typeface="Tahoma" pitchFamily="34" charset="0"/>
              <a:ea typeface="Tahoma" pitchFamily="34" charset="0"/>
              <a:cs typeface="Tahoma"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0.70"/>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5007"/>
            <a:ext cx="8172400" cy="461665"/>
          </a:xfrm>
          <a:prstGeom prst="rect">
            <a:avLst/>
          </a:prstGeom>
          <a:noFill/>
        </p:spPr>
        <p:txBody>
          <a:bodyPr wrap="square" rtlCol="1">
            <a:spAutoFit/>
          </a:bodyPr>
          <a:lstStyle/>
          <a:p>
            <a:r>
              <a:rPr lang="ar-SA" sz="2400" dirty="0" smtClean="0">
                <a:solidFill>
                  <a:srgbClr val="C00000"/>
                </a:solidFill>
                <a:latin typeface="Tahoma" pitchFamily="34" charset="0"/>
                <a:ea typeface="Tahoma" pitchFamily="34" charset="0"/>
                <a:cs typeface="Tahoma" pitchFamily="34" charset="0"/>
                <a:sym typeface="Wingdings"/>
              </a:rPr>
              <a:t> التعديـ</a:t>
            </a:r>
            <a:r>
              <a:rPr lang="ar-SA" sz="2400" dirty="0" smtClean="0">
                <a:solidFill>
                  <a:srgbClr val="C00000"/>
                </a:solidFill>
                <a:latin typeface="Tahoma"/>
                <a:ea typeface="Tahoma"/>
                <a:cs typeface="Tahoma"/>
                <a:sym typeface="Wingdings"/>
              </a:rPr>
              <a:t>ﮟ و الـﮣﭭﻄ الـغاﮊ</a:t>
            </a:r>
            <a:r>
              <a:rPr lang="ar-SA" sz="2400" dirty="0" smtClean="0">
                <a:solidFill>
                  <a:srgbClr val="C00000"/>
                </a:solidFill>
                <a:latin typeface="Tahoma" pitchFamily="34" charset="0"/>
                <a:ea typeface="Tahoma" pitchFamily="34" charset="0"/>
                <a:cs typeface="Tahoma" pitchFamily="34" charset="0"/>
                <a:sym typeface="Wingdings"/>
              </a:rPr>
              <a:t> الـ</a:t>
            </a:r>
            <a:r>
              <a:rPr lang="ar-SA" sz="2400" dirty="0" smtClean="0">
                <a:solidFill>
                  <a:srgbClr val="C00000"/>
                </a:solidFill>
                <a:latin typeface="Tahoma"/>
                <a:ea typeface="Tahoma"/>
                <a:cs typeface="Tahoma"/>
                <a:sym typeface="Wingdings"/>
              </a:rPr>
              <a:t>ﻄﺒﻴﻌﻲ</a:t>
            </a:r>
            <a:r>
              <a:rPr lang="ar-SA" sz="2400" dirty="0" smtClean="0">
                <a:solidFill>
                  <a:srgbClr val="C00000"/>
                </a:solidFill>
                <a:latin typeface="Tahoma" pitchFamily="34" charset="0"/>
                <a:ea typeface="Tahoma" pitchFamily="34" charset="0"/>
                <a:cs typeface="Tahoma" pitchFamily="34" charset="0"/>
                <a:sym typeface="Wingdings"/>
              </a:rPr>
              <a:t>:...</a:t>
            </a:r>
            <a:endParaRPr lang="ar-SA" sz="2400" dirty="0">
              <a:solidFill>
                <a:srgbClr val="C00000"/>
              </a:solidFill>
              <a:latin typeface="Tahoma" pitchFamily="34" charset="0"/>
              <a:ea typeface="Tahoma" pitchFamily="34" charset="0"/>
              <a:cs typeface="Tahoma" pitchFamily="34" charset="0"/>
            </a:endParaRPr>
          </a:p>
        </p:txBody>
      </p:sp>
      <p:sp>
        <p:nvSpPr>
          <p:cNvPr id="3" name="TextBox 2"/>
          <p:cNvSpPr txBox="1"/>
          <p:nvPr/>
        </p:nvSpPr>
        <p:spPr>
          <a:xfrm>
            <a:off x="971600" y="735087"/>
            <a:ext cx="8172400" cy="461665"/>
          </a:xfrm>
          <a:prstGeom prst="rect">
            <a:avLst/>
          </a:prstGeom>
          <a:noFill/>
        </p:spPr>
        <p:txBody>
          <a:bodyPr wrap="square" rtlCol="1">
            <a:spAutoFit/>
          </a:bodyPr>
          <a:lstStyle/>
          <a:p>
            <a:r>
              <a:rPr lang="ar-SA" sz="2400" dirty="0" smtClean="0">
                <a:solidFill>
                  <a:srgbClr val="C00000"/>
                </a:solidFill>
                <a:latin typeface="Tahoma" pitchFamily="34" charset="0"/>
                <a:ea typeface="Tahoma" pitchFamily="34" charset="0"/>
                <a:cs typeface="Tahoma" pitchFamily="34" charset="0"/>
                <a:sym typeface="Wingdings"/>
              </a:rPr>
              <a:t> الـ</a:t>
            </a:r>
            <a:r>
              <a:rPr lang="ar-SA" sz="2400" dirty="0" smtClean="0">
                <a:solidFill>
                  <a:srgbClr val="C00000"/>
                </a:solidFill>
                <a:latin typeface="Tahoma"/>
                <a:ea typeface="Tahoma"/>
                <a:cs typeface="Tahoma"/>
                <a:sym typeface="Wingdings"/>
              </a:rPr>
              <a:t>ﺘﻌﺪﯾﮟ :-</a:t>
            </a:r>
            <a:endParaRPr lang="ar-SA" sz="2400" dirty="0">
              <a:solidFill>
                <a:srgbClr val="C00000"/>
              </a:solidFill>
              <a:latin typeface="Tahoma" pitchFamily="34" charset="0"/>
              <a:ea typeface="Tahoma" pitchFamily="34" charset="0"/>
              <a:cs typeface="Tahoma" pitchFamily="34" charset="0"/>
            </a:endParaRPr>
          </a:p>
        </p:txBody>
      </p:sp>
      <p:sp>
        <p:nvSpPr>
          <p:cNvPr id="4" name="TextBox 3"/>
          <p:cNvSpPr txBox="1"/>
          <p:nvPr/>
        </p:nvSpPr>
        <p:spPr>
          <a:xfrm>
            <a:off x="683568" y="1458650"/>
            <a:ext cx="8460432" cy="4524315"/>
          </a:xfrm>
          <a:prstGeom prst="rect">
            <a:avLst/>
          </a:prstGeom>
          <a:noFill/>
        </p:spPr>
        <p:txBody>
          <a:bodyPr wrap="square" rtlCol="1">
            <a:spAutoFit/>
          </a:bodyPr>
          <a:lstStyle/>
          <a:p>
            <a:pPr algn="ctr"/>
            <a:r>
              <a:rPr lang="ar-SA" sz="3200" dirty="0" smtClean="0">
                <a:solidFill>
                  <a:srgbClr val="FF0000"/>
                </a:solidFill>
                <a:latin typeface="Microsoft Uighur" pitchFamily="2" charset="-78"/>
                <a:cs typeface="Microsoft Uighur" pitchFamily="2" charset="-78"/>
              </a:rPr>
              <a:t>تهتم دولة الإمارات العربية المتحدة بالتنقيب عن المواد الخام بهدف توسعة القاعدة الإنتاجية وتنويعها، وقد ساعد على ذلك وجود بعض المواد الخام كالصخور البازلتية التي تستخدم في رصف الطرق وإقامة السدود، والصخورالجيرية الرملية، التي تستخدم في صناعة الإسمنت والسيراميك والبناء والتشييد.</a:t>
            </a:r>
          </a:p>
          <a:p>
            <a:pPr algn="ctr"/>
            <a:r>
              <a:rPr lang="ar-SA" sz="3200" dirty="0" smtClean="0">
                <a:solidFill>
                  <a:srgbClr val="FF0000"/>
                </a:solidFill>
                <a:latin typeface="Microsoft Uighur" pitchFamily="2" charset="-78"/>
                <a:cs typeface="Microsoft Uighur" pitchFamily="2" charset="-78"/>
              </a:rPr>
              <a:t>وقد أظهرت الدراسات الجيولوجية وجود بعض المعادن الفلزية واللافلزية بنسب مختلفة تتوزع في المناطق الجبلية الشمالية من الدولة، وفي منطقة العين، وبعض جزر أبوظبي، ومن أبرزها: اليورانيوم، والرصاص، والحديد، والمنجنيز، والنحاس، والملح الصخري، الذي يعد من المعادن اللافلزية الموجودة في الدولة، حيث تصل نسبة تركزه (</a:t>
            </a:r>
            <a:r>
              <a:rPr lang="en-US" sz="3200" dirty="0" smtClean="0">
                <a:solidFill>
                  <a:srgbClr val="FF0000"/>
                </a:solidFill>
                <a:latin typeface="Microsoft Uighur" pitchFamily="2" charset="-78"/>
                <a:cs typeface="Microsoft Uighur" pitchFamily="2" charset="-78"/>
              </a:rPr>
              <a:t>91.6%</a:t>
            </a:r>
            <a:r>
              <a:rPr lang="ar-SA" sz="3200" smtClean="0">
                <a:solidFill>
                  <a:srgbClr val="FF0000"/>
                </a:solidFill>
                <a:latin typeface="Microsoft Uighur" pitchFamily="2" charset="-78"/>
                <a:cs typeface="Microsoft Uighur" pitchFamily="2" charset="-78"/>
              </a:rPr>
              <a:t>)، ويوجد بكميات كبيرة في جزيرة ( صير بني ياس ).</a:t>
            </a:r>
            <a:endParaRPr lang="ar-SA" sz="3200" dirty="0">
              <a:solidFill>
                <a:srgbClr val="FF0000"/>
              </a:solidFill>
              <a:latin typeface="Microsoft Uighur" pitchFamily="2" charset="-78"/>
              <a:cs typeface="Microsoft Uighur" pitchFamily="2" charset="-78"/>
            </a:endParaRPr>
          </a:p>
        </p:txBody>
      </p:sp>
      <p:grpSp>
        <p:nvGrpSpPr>
          <p:cNvPr id="5" name="Group 4"/>
          <p:cNvGrpSpPr/>
          <p:nvPr/>
        </p:nvGrpSpPr>
        <p:grpSpPr>
          <a:xfrm rot="5400000">
            <a:off x="-3069468" y="3104964"/>
            <a:ext cx="6858000" cy="648072"/>
            <a:chOff x="0" y="116632"/>
            <a:chExt cx="9144000" cy="648072"/>
          </a:xfrm>
        </p:grpSpPr>
        <p:cxnSp>
          <p:nvCxnSpPr>
            <p:cNvPr id="6" name="Straight Connector 5"/>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9" name="Straight Connector 8"/>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6948264" y="116632"/>
            <a:ext cx="2123165" cy="817638"/>
            <a:chOff x="6948264" y="135467"/>
            <a:chExt cx="2123165" cy="817638"/>
          </a:xfrm>
        </p:grpSpPr>
        <p:sp>
          <p:nvSpPr>
            <p:cNvPr id="11" name="TextBox 10"/>
            <p:cNvSpPr txBox="1"/>
            <p:nvPr/>
          </p:nvSpPr>
          <p:spPr>
            <a:xfrm>
              <a:off x="6948264" y="323364"/>
              <a:ext cx="2016224" cy="461665"/>
            </a:xfrm>
            <a:prstGeom prst="rect">
              <a:avLst/>
            </a:prstGeom>
            <a:noFill/>
          </p:spPr>
          <p:txBody>
            <a:bodyPr wrap="square" rtlCol="1">
              <a:spAutoFit/>
            </a:bodyPr>
            <a:lstStyle/>
            <a:p>
              <a:r>
                <a:rPr lang="ar-SA" sz="2400" dirty="0" smtClean="0">
                  <a:solidFill>
                    <a:srgbClr val="FF0000"/>
                  </a:solidFill>
                  <a:latin typeface="Tahoma"/>
                  <a:ea typeface="Tahoma"/>
                  <a:cs typeface="Tahoma"/>
                </a:rPr>
                <a:t>ﻧﺸﺁﻁ :-</a:t>
              </a:r>
              <a:endParaRPr lang="ar-SA" sz="2400" dirty="0">
                <a:solidFill>
                  <a:srgbClr val="FF0000"/>
                </a:solidFill>
              </a:endParaRPr>
            </a:p>
          </p:txBody>
        </p:sp>
        <p:sp>
          <p:nvSpPr>
            <p:cNvPr id="12" name="Freeform 11"/>
            <p:cNvSpPr/>
            <p:nvPr/>
          </p:nvSpPr>
          <p:spPr>
            <a:xfrm>
              <a:off x="7600648" y="135467"/>
              <a:ext cx="1470781" cy="817638"/>
            </a:xfrm>
            <a:custGeom>
              <a:avLst/>
              <a:gdLst>
                <a:gd name="connsiteX0" fmla="*/ 4838 w 1470781"/>
                <a:gd name="connsiteY0" fmla="*/ 416076 h 817638"/>
                <a:gd name="connsiteX1" fmla="*/ 179009 w 1470781"/>
                <a:gd name="connsiteY1" fmla="*/ 53219 h 817638"/>
                <a:gd name="connsiteX2" fmla="*/ 527352 w 1470781"/>
                <a:gd name="connsiteY2" fmla="*/ 212876 h 817638"/>
                <a:gd name="connsiteX3" fmla="*/ 962781 w 1470781"/>
                <a:gd name="connsiteY3" fmla="*/ 9676 h 817638"/>
                <a:gd name="connsiteX4" fmla="*/ 1122438 w 1470781"/>
                <a:gd name="connsiteY4" fmla="*/ 154819 h 817638"/>
                <a:gd name="connsiteX5" fmla="*/ 1427238 w 1470781"/>
                <a:gd name="connsiteY5" fmla="*/ 212876 h 817638"/>
                <a:gd name="connsiteX6" fmla="*/ 1383695 w 1470781"/>
                <a:gd name="connsiteY6" fmla="*/ 503162 h 817638"/>
                <a:gd name="connsiteX7" fmla="*/ 1369181 w 1470781"/>
                <a:gd name="connsiteY7" fmla="*/ 778933 h 817638"/>
                <a:gd name="connsiteX8" fmla="*/ 1078895 w 1470781"/>
                <a:gd name="connsiteY8" fmla="*/ 662819 h 817638"/>
                <a:gd name="connsiteX9" fmla="*/ 556381 w 1470781"/>
                <a:gd name="connsiteY9" fmla="*/ 807962 h 817638"/>
                <a:gd name="connsiteX10" fmla="*/ 556381 w 1470781"/>
                <a:gd name="connsiteY10" fmla="*/ 604762 h 817638"/>
                <a:gd name="connsiteX11" fmla="*/ 77409 w 1470781"/>
                <a:gd name="connsiteY11" fmla="*/ 604762 h 817638"/>
                <a:gd name="connsiteX12" fmla="*/ 149981 w 1470781"/>
                <a:gd name="connsiteY12" fmla="*/ 445104 h 817638"/>
                <a:gd name="connsiteX13" fmla="*/ 4838 w 1470781"/>
                <a:gd name="connsiteY13" fmla="*/ 416076 h 81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0781" h="817638">
                  <a:moveTo>
                    <a:pt x="4838" y="416076"/>
                  </a:moveTo>
                  <a:cubicBezTo>
                    <a:pt x="9676" y="350762"/>
                    <a:pt x="91923" y="87086"/>
                    <a:pt x="179009" y="53219"/>
                  </a:cubicBezTo>
                  <a:cubicBezTo>
                    <a:pt x="266095" y="19352"/>
                    <a:pt x="396723" y="220133"/>
                    <a:pt x="527352" y="212876"/>
                  </a:cubicBezTo>
                  <a:cubicBezTo>
                    <a:pt x="657981" y="205619"/>
                    <a:pt x="863600" y="19352"/>
                    <a:pt x="962781" y="9676"/>
                  </a:cubicBezTo>
                  <a:cubicBezTo>
                    <a:pt x="1061962" y="0"/>
                    <a:pt x="1045029" y="120952"/>
                    <a:pt x="1122438" y="154819"/>
                  </a:cubicBezTo>
                  <a:cubicBezTo>
                    <a:pt x="1199847" y="188686"/>
                    <a:pt x="1383695" y="154819"/>
                    <a:pt x="1427238" y="212876"/>
                  </a:cubicBezTo>
                  <a:cubicBezTo>
                    <a:pt x="1470781" y="270933"/>
                    <a:pt x="1393371" y="408819"/>
                    <a:pt x="1383695" y="503162"/>
                  </a:cubicBezTo>
                  <a:cubicBezTo>
                    <a:pt x="1374019" y="597505"/>
                    <a:pt x="1419981" y="752324"/>
                    <a:pt x="1369181" y="778933"/>
                  </a:cubicBezTo>
                  <a:cubicBezTo>
                    <a:pt x="1318381" y="805542"/>
                    <a:pt x="1214362" y="657981"/>
                    <a:pt x="1078895" y="662819"/>
                  </a:cubicBezTo>
                  <a:cubicBezTo>
                    <a:pt x="943428" y="667657"/>
                    <a:pt x="643467" y="817638"/>
                    <a:pt x="556381" y="807962"/>
                  </a:cubicBezTo>
                  <a:cubicBezTo>
                    <a:pt x="469295" y="798286"/>
                    <a:pt x="636210" y="638629"/>
                    <a:pt x="556381" y="604762"/>
                  </a:cubicBezTo>
                  <a:cubicBezTo>
                    <a:pt x="476552" y="570895"/>
                    <a:pt x="145142" y="631372"/>
                    <a:pt x="77409" y="604762"/>
                  </a:cubicBezTo>
                  <a:cubicBezTo>
                    <a:pt x="9676" y="578152"/>
                    <a:pt x="164495" y="476552"/>
                    <a:pt x="149981" y="445104"/>
                  </a:cubicBezTo>
                  <a:cubicBezTo>
                    <a:pt x="135467" y="413656"/>
                    <a:pt x="0" y="481390"/>
                    <a:pt x="4838" y="416076"/>
                  </a:cubicBezTo>
                  <a:close/>
                </a:path>
              </a:pathLst>
            </a:cu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13" name="TextBox 12"/>
          <p:cNvSpPr txBox="1"/>
          <p:nvPr/>
        </p:nvSpPr>
        <p:spPr>
          <a:xfrm>
            <a:off x="971600" y="908720"/>
            <a:ext cx="7776864" cy="5355312"/>
          </a:xfrm>
          <a:prstGeom prst="rect">
            <a:avLst/>
          </a:prstGeom>
          <a:noFill/>
        </p:spPr>
        <p:txBody>
          <a:bodyPr wrap="square" rtlCol="1">
            <a:spAutoFit/>
          </a:bodyPr>
          <a:lstStyle/>
          <a:p>
            <a:pPr>
              <a:buFont typeface="Wingdings" pitchFamily="2" charset="2"/>
              <a:buChar char="¢"/>
            </a:pPr>
            <a:r>
              <a:rPr lang="ar-SA" dirty="0" smtClean="0">
                <a:solidFill>
                  <a:schemeClr val="accent2">
                    <a:lumMod val="50000"/>
                  </a:schemeClr>
                </a:solidFill>
                <a:latin typeface="Tahoma" pitchFamily="34" charset="0"/>
                <a:ea typeface="Tahoma" pitchFamily="34" charset="0"/>
                <a:cs typeface="Tahoma" pitchFamily="34" charset="0"/>
              </a:rPr>
              <a:t>استنتج أهم استخدامات الملح الصخري.</a:t>
            </a:r>
          </a:p>
          <a:p>
            <a:r>
              <a:rPr lang="ar-SA" dirty="0" smtClean="0">
                <a:solidFill>
                  <a:schemeClr val="accent2">
                    <a:lumMod val="50000"/>
                  </a:schemeClr>
                </a:solidFill>
                <a:latin typeface="Tahoma" pitchFamily="34" charset="0"/>
                <a:ea typeface="Tahoma" pitchFamily="34" charset="0"/>
                <a:cs typeface="Tahoma" pitchFamily="34" charset="0"/>
              </a:rPr>
              <a:t> </a:t>
            </a:r>
          </a:p>
          <a:p>
            <a:r>
              <a:rPr lang="ar-SA" dirty="0" smtClean="0">
                <a:solidFill>
                  <a:schemeClr val="accent2">
                    <a:lumMod val="50000"/>
                  </a:schemeClr>
                </a:solidFill>
                <a:latin typeface="Tahoma" pitchFamily="34" charset="0"/>
                <a:ea typeface="Tahoma" pitchFamily="34" charset="0"/>
                <a:cs typeface="Tahoma" pitchFamily="34" charset="0"/>
              </a:rPr>
              <a:t>........................................................................................................................................................................................................................</a:t>
            </a:r>
          </a:p>
          <a:p>
            <a:endParaRPr lang="ar-SA" dirty="0" smtClean="0">
              <a:solidFill>
                <a:schemeClr val="accent2">
                  <a:lumMod val="50000"/>
                </a:schemeClr>
              </a:solidFill>
              <a:latin typeface="Tahoma" pitchFamily="34" charset="0"/>
              <a:ea typeface="Tahoma" pitchFamily="34" charset="0"/>
              <a:cs typeface="Tahoma" pitchFamily="34" charset="0"/>
            </a:endParaRPr>
          </a:p>
          <a:p>
            <a:r>
              <a:rPr lang="ar-SA" dirty="0" smtClean="0">
                <a:solidFill>
                  <a:schemeClr val="accent2">
                    <a:lumMod val="50000"/>
                  </a:schemeClr>
                </a:solidFill>
                <a:latin typeface="Tahoma" pitchFamily="34" charset="0"/>
                <a:ea typeface="Tahoma" pitchFamily="34" charset="0"/>
                <a:cs typeface="Tahoma" pitchFamily="34" charset="0"/>
              </a:rPr>
              <a:t>كما يوجد الجبس بكميات اقتصادية في الدولة إلى جانب الصخور الجيرية، وصخور أخرى غنية بالصوف الصخري .</a:t>
            </a:r>
          </a:p>
          <a:p>
            <a:endParaRPr lang="ar-SA" dirty="0" smtClean="0">
              <a:solidFill>
                <a:schemeClr val="accent2">
                  <a:lumMod val="50000"/>
                </a:schemeClr>
              </a:solidFill>
              <a:latin typeface="Tahoma" pitchFamily="34" charset="0"/>
              <a:ea typeface="Tahoma" pitchFamily="34" charset="0"/>
              <a:cs typeface="Tahoma" pitchFamily="34" charset="0"/>
            </a:endParaRPr>
          </a:p>
          <a:p>
            <a:pPr>
              <a:buFont typeface="Wingdings" pitchFamily="2" charset="2"/>
              <a:buChar char="¢"/>
            </a:pPr>
            <a:r>
              <a:rPr lang="ar-SA" dirty="0" smtClean="0">
                <a:solidFill>
                  <a:schemeClr val="accent2">
                    <a:lumMod val="50000"/>
                  </a:schemeClr>
                </a:solidFill>
                <a:latin typeface="Tahoma" pitchFamily="34" charset="0"/>
                <a:ea typeface="Tahoma" pitchFamily="34" charset="0"/>
                <a:cs typeface="Tahoma" pitchFamily="34" charset="0"/>
                <a:sym typeface="Wingdings"/>
              </a:rPr>
              <a:t>ما الصناعات التي تقوم على الصخور الجيرية؟</a:t>
            </a:r>
          </a:p>
          <a:p>
            <a:endParaRPr lang="ar-SA" dirty="0" smtClean="0">
              <a:latin typeface="Tahoma" pitchFamily="34" charset="0"/>
              <a:ea typeface="Tahoma" pitchFamily="34" charset="0"/>
              <a:cs typeface="Tahoma" pitchFamily="34" charset="0"/>
              <a:sym typeface="Wingdings"/>
            </a:endParaRPr>
          </a:p>
          <a:p>
            <a:pPr>
              <a:buFont typeface="Wingdings" pitchFamily="2" charset="2"/>
              <a:buChar char="§"/>
            </a:pPr>
            <a:r>
              <a:rPr lang="ar-SA" dirty="0" smtClean="0">
                <a:solidFill>
                  <a:schemeClr val="accent2">
                    <a:lumMod val="50000"/>
                  </a:schemeClr>
                </a:solidFill>
                <a:latin typeface="Tahoma" pitchFamily="34" charset="0"/>
                <a:ea typeface="Tahoma" pitchFamily="34" charset="0"/>
                <a:cs typeface="Tahoma" pitchFamily="34" charset="0"/>
                <a:sym typeface="Wingdings"/>
              </a:rPr>
              <a:t>صناعة الاسمنت</a:t>
            </a:r>
          </a:p>
          <a:p>
            <a:pPr>
              <a:buFont typeface="Wingdings" pitchFamily="2" charset="2"/>
              <a:buChar char="§"/>
            </a:pPr>
            <a:endParaRPr lang="ar-SA" dirty="0" smtClean="0">
              <a:solidFill>
                <a:schemeClr val="accent2">
                  <a:lumMod val="50000"/>
                </a:schemeClr>
              </a:solidFill>
              <a:latin typeface="Tahoma" pitchFamily="34" charset="0"/>
              <a:ea typeface="Tahoma" pitchFamily="34" charset="0"/>
              <a:cs typeface="Tahoma" pitchFamily="34" charset="0"/>
              <a:sym typeface="Wingdings"/>
            </a:endParaRPr>
          </a:p>
          <a:p>
            <a:pPr>
              <a:buFont typeface="Wingdings" pitchFamily="2" charset="2"/>
              <a:buChar char="§"/>
            </a:pPr>
            <a:r>
              <a:rPr lang="ar-SA" dirty="0" smtClean="0">
                <a:solidFill>
                  <a:schemeClr val="accent2">
                    <a:lumMod val="50000"/>
                  </a:schemeClr>
                </a:solidFill>
                <a:latin typeface="Tahoma" pitchFamily="34" charset="0"/>
                <a:ea typeface="Tahoma" pitchFamily="34" charset="0"/>
                <a:cs typeface="Tahoma" pitchFamily="34" charset="0"/>
                <a:sym typeface="Wingdings"/>
              </a:rPr>
              <a:t>......................................................</a:t>
            </a:r>
          </a:p>
          <a:p>
            <a:pPr>
              <a:buFont typeface="Wingdings" pitchFamily="2" charset="2"/>
              <a:buChar char="§"/>
            </a:pPr>
            <a:endParaRPr lang="ar-SA" dirty="0" smtClean="0">
              <a:solidFill>
                <a:schemeClr val="accent2">
                  <a:lumMod val="50000"/>
                </a:schemeClr>
              </a:solidFill>
              <a:latin typeface="Tahoma" pitchFamily="34" charset="0"/>
              <a:ea typeface="Tahoma" pitchFamily="34" charset="0"/>
              <a:cs typeface="Tahoma" pitchFamily="34" charset="0"/>
              <a:sym typeface="Wingdings"/>
            </a:endParaRPr>
          </a:p>
          <a:p>
            <a:pPr>
              <a:buFont typeface="Wingdings" pitchFamily="2" charset="2"/>
              <a:buChar char="§"/>
            </a:pPr>
            <a:r>
              <a:rPr lang="ar-SA" dirty="0" smtClean="0">
                <a:solidFill>
                  <a:schemeClr val="accent2">
                    <a:lumMod val="50000"/>
                  </a:schemeClr>
                </a:solidFill>
                <a:latin typeface="Tahoma" pitchFamily="34" charset="0"/>
                <a:ea typeface="Tahoma" pitchFamily="34" charset="0"/>
                <a:cs typeface="Tahoma" pitchFamily="34" charset="0"/>
                <a:sym typeface="Wingdings"/>
              </a:rPr>
              <a:t>.....................................................</a:t>
            </a:r>
          </a:p>
          <a:p>
            <a:pPr>
              <a:buFont typeface="Wingdings" pitchFamily="2" charset="2"/>
              <a:buChar char="§"/>
            </a:pPr>
            <a:endParaRPr lang="ar-SA" dirty="0" smtClean="0">
              <a:solidFill>
                <a:schemeClr val="accent2">
                  <a:lumMod val="50000"/>
                </a:schemeClr>
              </a:solidFill>
              <a:latin typeface="Tahoma" pitchFamily="34" charset="0"/>
              <a:ea typeface="Tahoma" pitchFamily="34" charset="0"/>
              <a:cs typeface="Tahoma" pitchFamily="34" charset="0"/>
              <a:sym typeface="Wingdings"/>
            </a:endParaRPr>
          </a:p>
          <a:p>
            <a:r>
              <a:rPr lang="ar-SA" dirty="0" smtClean="0">
                <a:solidFill>
                  <a:schemeClr val="accent2">
                    <a:lumMod val="50000"/>
                  </a:schemeClr>
                </a:solidFill>
                <a:latin typeface="Tahoma" pitchFamily="34" charset="0"/>
                <a:ea typeface="Tahoma" pitchFamily="34" charset="0"/>
                <a:cs typeface="Tahoma" pitchFamily="34" charset="0"/>
                <a:sym typeface="Wingdings"/>
              </a:rPr>
              <a:t> ما أبرز استخدامات الصوف الصخري ؟ صناعة الاسمنت</a:t>
            </a:r>
          </a:p>
          <a:p>
            <a:endParaRPr lang="ar-SA" dirty="0" smtClean="0">
              <a:solidFill>
                <a:schemeClr val="accent2">
                  <a:lumMod val="50000"/>
                </a:schemeClr>
              </a:solidFill>
              <a:latin typeface="Tahoma" pitchFamily="34" charset="0"/>
              <a:ea typeface="Tahoma" pitchFamily="34" charset="0"/>
              <a:cs typeface="Tahoma" pitchFamily="34" charset="0"/>
              <a:sym typeface="Wingdings"/>
            </a:endParaRPr>
          </a:p>
          <a:p>
            <a:r>
              <a:rPr lang="ar-SA" dirty="0" smtClean="0">
                <a:solidFill>
                  <a:schemeClr val="accent2">
                    <a:lumMod val="50000"/>
                  </a:schemeClr>
                </a:solidFill>
                <a:latin typeface="Tahoma" pitchFamily="34" charset="0"/>
                <a:ea typeface="Tahoma" pitchFamily="34" charset="0"/>
                <a:cs typeface="Tahoma" pitchFamily="34" charset="0"/>
                <a:sym typeface="Wingdings"/>
              </a:rPr>
              <a:t>......................................................................................................</a:t>
            </a:r>
          </a:p>
        </p:txBody>
      </p:sp>
      <p:sp>
        <p:nvSpPr>
          <p:cNvPr id="14" name="Rectangle 13"/>
          <p:cNvSpPr/>
          <p:nvPr/>
        </p:nvSpPr>
        <p:spPr>
          <a:xfrm>
            <a:off x="2843808" y="1414517"/>
            <a:ext cx="4499992" cy="646331"/>
          </a:xfrm>
          <a:prstGeom prst="rect">
            <a:avLst/>
          </a:prstGeom>
          <a:solidFill>
            <a:schemeClr val="bg1"/>
          </a:solidFill>
        </p:spPr>
        <p:txBody>
          <a:bodyPr wrap="square">
            <a:spAutoFit/>
          </a:bodyPr>
          <a:lstStyle/>
          <a:p>
            <a:r>
              <a:rPr lang="ar-SA" dirty="0" smtClean="0">
                <a:solidFill>
                  <a:schemeClr val="accent1">
                    <a:lumMod val="50000"/>
                  </a:schemeClr>
                </a:solidFill>
                <a:latin typeface="Tahoma" pitchFamily="34" charset="0"/>
                <a:ea typeface="Tahoma" pitchFamily="34" charset="0"/>
                <a:cs typeface="Tahoma" pitchFamily="34" charset="0"/>
              </a:rPr>
              <a:t>صناعة الطعام ( حفظ الاطعمة ) وصناعة الأدوية</a:t>
            </a:r>
            <a:r>
              <a:rPr lang="en-US" dirty="0" smtClean="0">
                <a:solidFill>
                  <a:schemeClr val="accent1">
                    <a:lumMod val="50000"/>
                  </a:schemeClr>
                </a:solidFill>
                <a:latin typeface="Tahoma" pitchFamily="34" charset="0"/>
                <a:ea typeface="Tahoma" pitchFamily="34" charset="0"/>
                <a:cs typeface="Tahoma" pitchFamily="34" charset="0"/>
              </a:rPr>
              <a:t/>
            </a:r>
            <a:br>
              <a:rPr lang="en-US" dirty="0" smtClean="0">
                <a:solidFill>
                  <a:schemeClr val="accent1">
                    <a:lumMod val="50000"/>
                  </a:schemeClr>
                </a:solidFill>
                <a:latin typeface="Tahoma" pitchFamily="34" charset="0"/>
                <a:ea typeface="Tahoma" pitchFamily="34" charset="0"/>
                <a:cs typeface="Tahoma" pitchFamily="34" charset="0"/>
              </a:rPr>
            </a:br>
            <a:r>
              <a:rPr lang="ar-SA" dirty="0" smtClean="0">
                <a:solidFill>
                  <a:schemeClr val="accent1">
                    <a:lumMod val="50000"/>
                  </a:schemeClr>
                </a:solidFill>
                <a:latin typeface="Tahoma" pitchFamily="34" charset="0"/>
                <a:ea typeface="Tahoma" pitchFamily="34" charset="0"/>
                <a:cs typeface="Tahoma" pitchFamily="34" charset="0"/>
              </a:rPr>
              <a:t>سيراميك بناء تشييد الرخام</a:t>
            </a:r>
            <a:endParaRPr lang="ar-SA" dirty="0">
              <a:solidFill>
                <a:schemeClr val="accent1">
                  <a:lumMod val="50000"/>
                </a:schemeClr>
              </a:solidFill>
              <a:latin typeface="Tahoma" pitchFamily="34" charset="0"/>
              <a:ea typeface="Tahoma" pitchFamily="34" charset="0"/>
              <a:cs typeface="Tahoma" pitchFamily="34" charset="0"/>
            </a:endParaRPr>
          </a:p>
        </p:txBody>
      </p:sp>
      <p:sp>
        <p:nvSpPr>
          <p:cNvPr id="15" name="Rectangle 14"/>
          <p:cNvSpPr/>
          <p:nvPr/>
        </p:nvSpPr>
        <p:spPr>
          <a:xfrm>
            <a:off x="4744223" y="4149080"/>
            <a:ext cx="3788217" cy="369332"/>
          </a:xfrm>
          <a:prstGeom prst="rect">
            <a:avLst/>
          </a:prstGeom>
          <a:solidFill>
            <a:schemeClr val="bg1"/>
          </a:solidFill>
        </p:spPr>
        <p:txBody>
          <a:bodyPr wrap="none">
            <a:spAutoFit/>
          </a:bodyPr>
          <a:lstStyle/>
          <a:p>
            <a:r>
              <a:rPr lang="ar-SA" dirty="0" smtClean="0">
                <a:solidFill>
                  <a:schemeClr val="accent1">
                    <a:lumMod val="50000"/>
                  </a:schemeClr>
                </a:solidFill>
                <a:latin typeface="Tahoma" pitchFamily="34" charset="0"/>
                <a:ea typeface="Tahoma" pitchFamily="34" charset="0"/>
                <a:cs typeface="Tahoma" pitchFamily="34" charset="0"/>
              </a:rPr>
              <a:t>يستخدم كماده عازلة للحرارة أو البرودة</a:t>
            </a:r>
            <a:endParaRPr lang="ar-SA" dirty="0">
              <a:solidFill>
                <a:schemeClr val="accent1">
                  <a:lumMod val="50000"/>
                </a:schemeClr>
              </a:solidFill>
              <a:latin typeface="Tahoma" pitchFamily="34" charset="0"/>
              <a:ea typeface="Tahoma" pitchFamily="34" charset="0"/>
              <a:cs typeface="Tahoma" pitchFamily="34" charset="0"/>
            </a:endParaRPr>
          </a:p>
        </p:txBody>
      </p:sp>
      <p:sp>
        <p:nvSpPr>
          <p:cNvPr id="16" name="Rectangle 15"/>
          <p:cNvSpPr/>
          <p:nvPr/>
        </p:nvSpPr>
        <p:spPr>
          <a:xfrm>
            <a:off x="4427984" y="5805264"/>
            <a:ext cx="2382382" cy="369332"/>
          </a:xfrm>
          <a:prstGeom prst="rect">
            <a:avLst/>
          </a:prstGeom>
          <a:solidFill>
            <a:schemeClr val="bg1"/>
          </a:solidFill>
        </p:spPr>
        <p:txBody>
          <a:bodyPr wrap="none">
            <a:spAutoFit/>
          </a:bodyPr>
          <a:lstStyle/>
          <a:p>
            <a:r>
              <a:rPr lang="ar-SA" dirty="0" smtClean="0">
                <a:solidFill>
                  <a:schemeClr val="accent1">
                    <a:lumMod val="50000"/>
                  </a:schemeClr>
                </a:solidFill>
                <a:latin typeface="Tahoma" pitchFamily="34" charset="0"/>
                <a:ea typeface="Tahoma" pitchFamily="34" charset="0"/>
                <a:cs typeface="Tahoma" pitchFamily="34" charset="0"/>
              </a:rPr>
              <a:t>العزل الحراري والصوتي.</a:t>
            </a:r>
            <a:endParaRPr lang="ar-SA" dirty="0">
              <a:solidFill>
                <a:schemeClr val="accent1">
                  <a:lumMod val="50000"/>
                </a:schemeClr>
              </a:solidFill>
              <a:latin typeface="Tahoma" pitchFamily="34" charset="0"/>
              <a:ea typeface="Tahoma" pitchFamily="34" charset="0"/>
              <a:cs typeface="Tahoma"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1000" fill="hold"/>
                                        <p:tgtEl>
                                          <p:spTgt spid="15"/>
                                        </p:tgtEl>
                                        <p:attrNameLst>
                                          <p:attrName>ppt_w</p:attrName>
                                        </p:attrNameLst>
                                      </p:cBhvr>
                                      <p:tavLst>
                                        <p:tav tm="0">
                                          <p:val>
                                            <p:strVal val="#ppt_w*0.70"/>
                                          </p:val>
                                        </p:tav>
                                        <p:tav tm="100000">
                                          <p:val>
                                            <p:strVal val="#ppt_w"/>
                                          </p:val>
                                        </p:tav>
                                      </p:tavLst>
                                    </p:anim>
                                    <p:anim calcmode="lin" valueType="num">
                                      <p:cBhvr>
                                        <p:cTn id="15" dur="1000" fill="hold"/>
                                        <p:tgtEl>
                                          <p:spTgt spid="15"/>
                                        </p:tgtEl>
                                        <p:attrNameLst>
                                          <p:attrName>ppt_h</p:attrName>
                                        </p:attrNameLst>
                                      </p:cBhvr>
                                      <p:tavLst>
                                        <p:tav tm="0">
                                          <p:val>
                                            <p:strVal val="#ppt_h"/>
                                          </p:val>
                                        </p:tav>
                                        <p:tav tm="100000">
                                          <p:val>
                                            <p:strVal val="#ppt_h"/>
                                          </p:val>
                                        </p:tav>
                                      </p:tavLst>
                                    </p:anim>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1000" fill="hold"/>
                                        <p:tgtEl>
                                          <p:spTgt spid="16"/>
                                        </p:tgtEl>
                                        <p:attrNameLst>
                                          <p:attrName>ppt_w</p:attrName>
                                        </p:attrNameLst>
                                      </p:cBhvr>
                                      <p:tavLst>
                                        <p:tav tm="0">
                                          <p:val>
                                            <p:strVal val="#ppt_w*0.70"/>
                                          </p:val>
                                        </p:tav>
                                        <p:tav tm="100000">
                                          <p:val>
                                            <p:strVal val="#ppt_w"/>
                                          </p:val>
                                        </p:tav>
                                      </p:tavLst>
                                    </p:anim>
                                    <p:anim calcmode="lin" valueType="num">
                                      <p:cBhvr>
                                        <p:cTn id="22" dur="1000" fill="hold"/>
                                        <p:tgtEl>
                                          <p:spTgt spid="16"/>
                                        </p:tgtEl>
                                        <p:attrNameLst>
                                          <p:attrName>ppt_h</p:attrName>
                                        </p:attrNameLst>
                                      </p:cBhvr>
                                      <p:tavLst>
                                        <p:tav tm="0">
                                          <p:val>
                                            <p:strVal val="#ppt_h"/>
                                          </p:val>
                                        </p:tav>
                                        <p:tav tm="100000">
                                          <p:val>
                                            <p:strVal val="#ppt_h"/>
                                          </p:val>
                                        </p:tav>
                                      </p:tavLst>
                                    </p:anim>
                                    <p:animEffect transition="in" filter="fade">
                                      <p:cBhvr>
                                        <p:cTn id="2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0" y="116632"/>
            <a:ext cx="9144000" cy="648072"/>
            <a:chOff x="0" y="116632"/>
            <a:chExt cx="9144000" cy="648072"/>
          </a:xfrm>
        </p:grpSpPr>
        <p:cxnSp>
          <p:nvCxnSpPr>
            <p:cNvPr id="11" name="Straight Connector 10"/>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14" name="Straight Connector 13"/>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rot="5400000">
            <a:off x="5067436" y="3104964"/>
            <a:ext cx="6858000" cy="648072"/>
            <a:chOff x="0" y="116632"/>
            <a:chExt cx="9144000" cy="648072"/>
          </a:xfrm>
        </p:grpSpPr>
        <p:cxnSp>
          <p:nvCxnSpPr>
            <p:cNvPr id="19" name="Straight Connector 18"/>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22" name="Straight Connector 21"/>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a:off x="0" y="6021288"/>
            <a:ext cx="9144000" cy="648072"/>
            <a:chOff x="0" y="116632"/>
            <a:chExt cx="9144000" cy="648072"/>
          </a:xfrm>
        </p:grpSpPr>
        <p:cxnSp>
          <p:nvCxnSpPr>
            <p:cNvPr id="27" name="Straight Connector 26"/>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30" name="Straight Connector 29"/>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1403648" y="1052736"/>
            <a:ext cx="6192688" cy="1200329"/>
          </a:xfrm>
          <a:prstGeom prst="rect">
            <a:avLst/>
          </a:prstGeom>
          <a:noFill/>
        </p:spPr>
        <p:txBody>
          <a:bodyPr wrap="square" rtlCol="1">
            <a:spAutoFit/>
          </a:bodyPr>
          <a:lstStyle/>
          <a:p>
            <a:pPr algn="ctr"/>
            <a:r>
              <a:rPr lang="ar-SA" sz="2400" dirty="0" smtClean="0">
                <a:solidFill>
                  <a:schemeClr val="accent6">
                    <a:lumMod val="50000"/>
                  </a:schemeClr>
                </a:solidFill>
                <a:latin typeface="Tahoma" pitchFamily="34" charset="0"/>
                <a:ea typeface="Tahoma" pitchFamily="34" charset="0"/>
                <a:cs typeface="Tahoma" pitchFamily="34" charset="0"/>
              </a:rPr>
              <a:t>~*|</a:t>
            </a:r>
            <a:r>
              <a:rPr lang="ar-SA" sz="2400" dirty="0" smtClean="0">
                <a:solidFill>
                  <a:schemeClr val="tx2">
                    <a:lumMod val="50000"/>
                  </a:schemeClr>
                </a:solidFill>
                <a:latin typeface="Tahoma" pitchFamily="34" charset="0"/>
                <a:ea typeface="Tahoma" pitchFamily="34" charset="0"/>
                <a:cs typeface="Tahoma" pitchFamily="34" charset="0"/>
              </a:rPr>
              <a:t>خواتكم في الله </a:t>
            </a:r>
            <a:r>
              <a:rPr lang="ar-SA" sz="2400" dirty="0" smtClean="0">
                <a:solidFill>
                  <a:schemeClr val="accent6">
                    <a:lumMod val="50000"/>
                  </a:schemeClr>
                </a:solidFill>
                <a:latin typeface="Tahoma" pitchFamily="34" charset="0"/>
                <a:ea typeface="Tahoma" pitchFamily="34" charset="0"/>
                <a:cs typeface="Tahoma" pitchFamily="34" charset="0"/>
              </a:rPr>
              <a:t>|*~ :</a:t>
            </a:r>
          </a:p>
          <a:p>
            <a:pPr algn="ctr"/>
            <a:endParaRPr lang="ar-SA" sz="2400" dirty="0" smtClean="0">
              <a:latin typeface="Tahoma" pitchFamily="34" charset="0"/>
              <a:ea typeface="Tahoma" pitchFamily="34" charset="0"/>
              <a:cs typeface="Tahoma" pitchFamily="34" charset="0"/>
            </a:endParaRPr>
          </a:p>
          <a:p>
            <a:pPr algn="ctr"/>
            <a:endParaRPr lang="ar-SA" sz="2400" dirty="0">
              <a:solidFill>
                <a:schemeClr val="accent2">
                  <a:lumMod val="50000"/>
                </a:schemeClr>
              </a:solidFill>
              <a:latin typeface="Tahoma" pitchFamily="34" charset="0"/>
              <a:ea typeface="Tahoma" pitchFamily="34" charset="0"/>
              <a:cs typeface="Tahoma" pitchFamily="34" charset="0"/>
            </a:endParaRPr>
          </a:p>
        </p:txBody>
      </p:sp>
      <p:pic>
        <p:nvPicPr>
          <p:cNvPr id="1026" name="Picture 2" descr="C:\Users\123\Desktop\خلفيات\0811011204481Omp[1].gif"/>
          <p:cNvPicPr>
            <a:picLocks noChangeAspect="1" noChangeArrowheads="1" noCrop="1"/>
          </p:cNvPicPr>
          <p:nvPr/>
        </p:nvPicPr>
        <p:blipFill>
          <a:blip r:embed="rId2" cstate="print"/>
          <a:srcRect/>
          <a:stretch>
            <a:fillRect/>
          </a:stretch>
        </p:blipFill>
        <p:spPr bwMode="auto">
          <a:xfrm>
            <a:off x="755576" y="4653136"/>
            <a:ext cx="1008112" cy="1008112"/>
          </a:xfrm>
          <a:prstGeom prst="rect">
            <a:avLst/>
          </a:prstGeom>
          <a:noFill/>
        </p:spPr>
      </p:pic>
      <p:sp>
        <p:nvSpPr>
          <p:cNvPr id="36" name="TextBox 35"/>
          <p:cNvSpPr txBox="1"/>
          <p:nvPr/>
        </p:nvSpPr>
        <p:spPr>
          <a:xfrm>
            <a:off x="827584" y="5517232"/>
            <a:ext cx="864096" cy="523220"/>
          </a:xfrm>
          <a:prstGeom prst="rect">
            <a:avLst/>
          </a:prstGeom>
          <a:noFill/>
        </p:spPr>
        <p:txBody>
          <a:bodyPr wrap="square" rtlCol="1">
            <a:spAutoFit/>
          </a:bodyPr>
          <a:lstStyle/>
          <a:p>
            <a:pPr algn="l" rtl="0"/>
            <a:r>
              <a:rPr lang="en-US" sz="2800" dirty="0" smtClean="0"/>
              <a:t>Ħ</a:t>
            </a:r>
            <a:r>
              <a:rPr lang="vi-VN" sz="2800" dirty="0" smtClean="0"/>
              <a:t>ă3</a:t>
            </a:r>
            <a:endParaRPr lang="ar-SA" sz="2800"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rot="5400000">
            <a:off x="-3069468" y="3104964"/>
            <a:ext cx="6858000" cy="648072"/>
            <a:chOff x="0" y="116632"/>
            <a:chExt cx="9144000" cy="648072"/>
          </a:xfrm>
        </p:grpSpPr>
        <p:cxnSp>
          <p:nvCxnSpPr>
            <p:cNvPr id="11" name="Straight Connector 10"/>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14" name="Straight Connector 13"/>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9" name="Diagram 18"/>
          <p:cNvGraphicFramePr/>
          <p:nvPr/>
        </p:nvGraphicFramePr>
        <p:xfrm>
          <a:off x="683568" y="188640"/>
          <a:ext cx="8460432" cy="6480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 name="TextBox 19"/>
          <p:cNvSpPr txBox="1"/>
          <p:nvPr/>
        </p:nvSpPr>
        <p:spPr>
          <a:xfrm>
            <a:off x="3419872" y="2693238"/>
            <a:ext cx="3024336" cy="1815882"/>
          </a:xfrm>
          <a:prstGeom prst="rect">
            <a:avLst/>
          </a:prstGeom>
          <a:noFill/>
        </p:spPr>
        <p:txBody>
          <a:bodyPr wrap="square" rtlCol="1">
            <a:spAutoFit/>
          </a:bodyPr>
          <a:lstStyle/>
          <a:p>
            <a:pPr algn="ctr"/>
            <a:r>
              <a:rPr lang="ar-SA" sz="2800" dirty="0" smtClean="0">
                <a:solidFill>
                  <a:schemeClr val="accent2">
                    <a:lumMod val="50000"/>
                  </a:schemeClr>
                </a:solidFill>
                <a:effectLst/>
                <a:latin typeface="Tahoma" pitchFamily="34" charset="0"/>
                <a:ea typeface="Tahoma" pitchFamily="34" charset="0"/>
                <a:cs typeface="Tahoma" pitchFamily="34" charset="0"/>
              </a:rPr>
              <a:t>الأنشطة الاقتصادية لسـڪان دولة الإمارات العربية المتحدة</a:t>
            </a:r>
            <a:endParaRPr lang="ar-SA" sz="2800" dirty="0">
              <a:solidFill>
                <a:schemeClr val="accent2">
                  <a:lumMod val="50000"/>
                </a:schemeClr>
              </a:solidFill>
              <a:effectLst/>
              <a:latin typeface="Tahoma" pitchFamily="34" charset="0"/>
              <a:ea typeface="Tahoma" pitchFamily="34" charset="0"/>
              <a:cs typeface="Tahoma" pitchFamily="34" charset="0"/>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Diagram 9"/>
          <p:cNvGraphicFramePr/>
          <p:nvPr/>
        </p:nvGraphicFramePr>
        <p:xfrm>
          <a:off x="971600" y="1484784"/>
          <a:ext cx="7560840"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C:\Users\123\Desktop\ᶔᵿᵴḩḕṜ\thierd corss\Ģøӟяаƒĕα☻\salyeh[1].jpg"/>
          <p:cNvPicPr>
            <a:picLocks noChangeAspect="1" noChangeArrowheads="1"/>
          </p:cNvPicPr>
          <p:nvPr/>
        </p:nvPicPr>
        <p:blipFill>
          <a:blip r:embed="rId7" cstate="print"/>
          <a:srcRect/>
          <a:stretch>
            <a:fillRect/>
          </a:stretch>
        </p:blipFill>
        <p:spPr bwMode="auto">
          <a:xfrm>
            <a:off x="7500937" y="0"/>
            <a:ext cx="1720759" cy="1700808"/>
          </a:xfrm>
          <a:prstGeom prst="rect">
            <a:avLst/>
          </a:prstGeom>
          <a:noFill/>
        </p:spPr>
      </p:pic>
      <p:pic>
        <p:nvPicPr>
          <p:cNvPr id="1027" name="Picture 3" descr="C:\Users\123\Desktop\ᶔᵿᵴḩḕṜ\thierd corss\Ģøӟяаƒĕα☻\alyaroof[1].jpg"/>
          <p:cNvPicPr>
            <a:picLocks noChangeAspect="1" noChangeArrowheads="1"/>
          </p:cNvPicPr>
          <p:nvPr/>
        </p:nvPicPr>
        <p:blipFill>
          <a:blip r:embed="rId8" cstate="print"/>
          <a:srcRect/>
          <a:stretch>
            <a:fillRect/>
          </a:stretch>
        </p:blipFill>
        <p:spPr bwMode="auto">
          <a:xfrm>
            <a:off x="5436096" y="0"/>
            <a:ext cx="2160240" cy="1694830"/>
          </a:xfrm>
          <a:prstGeom prst="rect">
            <a:avLst/>
          </a:prstGeom>
          <a:noFill/>
        </p:spPr>
      </p:pic>
      <p:pic>
        <p:nvPicPr>
          <p:cNvPr id="1028" name="Picture 4" descr="C:\Users\123\Desktop\ᶔᵿᵴḩḕṜ\thierd corss\Ģøӟяаƒĕα☻\37161[1].gif"/>
          <p:cNvPicPr>
            <a:picLocks noChangeAspect="1" noChangeArrowheads="1"/>
          </p:cNvPicPr>
          <p:nvPr/>
        </p:nvPicPr>
        <p:blipFill>
          <a:blip r:embed="rId9" cstate="print"/>
          <a:srcRect/>
          <a:stretch>
            <a:fillRect/>
          </a:stretch>
        </p:blipFill>
        <p:spPr bwMode="auto">
          <a:xfrm>
            <a:off x="3706397" y="0"/>
            <a:ext cx="1806168" cy="1700808"/>
          </a:xfrm>
          <a:prstGeom prst="rect">
            <a:avLst/>
          </a:prstGeom>
          <a:noFill/>
        </p:spPr>
      </p:pic>
      <p:pic>
        <p:nvPicPr>
          <p:cNvPr id="1030" name="Picture 6" descr="C:\Users\123\Desktop\ᶔᵿᵴḩḕṜ\thierd corss\Ģøӟяаƒĕα☻\2933638095[1].jpg"/>
          <p:cNvPicPr>
            <a:picLocks noChangeAspect="1" noChangeArrowheads="1"/>
          </p:cNvPicPr>
          <p:nvPr/>
        </p:nvPicPr>
        <p:blipFill>
          <a:blip r:embed="rId10" cstate="print"/>
          <a:srcRect/>
          <a:stretch>
            <a:fillRect/>
          </a:stretch>
        </p:blipFill>
        <p:spPr bwMode="auto">
          <a:xfrm>
            <a:off x="1619672" y="1"/>
            <a:ext cx="2084090" cy="1717966"/>
          </a:xfrm>
          <a:prstGeom prst="rect">
            <a:avLst/>
          </a:prstGeom>
          <a:noFill/>
        </p:spPr>
      </p:pic>
      <p:pic>
        <p:nvPicPr>
          <p:cNvPr id="1032" name="Picture 8" descr="C:\Users\123\Desktop\ᶔᵿᵴḩḕṜ\thierd corss\Ģøӟяаƒĕα☻\picture2[1].jpg"/>
          <p:cNvPicPr>
            <a:picLocks noChangeAspect="1" noChangeArrowheads="1"/>
          </p:cNvPicPr>
          <p:nvPr/>
        </p:nvPicPr>
        <p:blipFill>
          <a:blip r:embed="rId11" cstate="print"/>
          <a:srcRect/>
          <a:stretch>
            <a:fillRect/>
          </a:stretch>
        </p:blipFill>
        <p:spPr bwMode="auto">
          <a:xfrm>
            <a:off x="6876256" y="5157192"/>
            <a:ext cx="2267744" cy="1700808"/>
          </a:xfrm>
          <a:prstGeom prst="rect">
            <a:avLst/>
          </a:prstGeom>
          <a:noFill/>
        </p:spPr>
      </p:pic>
      <p:pic>
        <p:nvPicPr>
          <p:cNvPr id="1033" name="Picture 9" descr="C:\Users\123\Desktop\ᶔᵿᵴḩḕṜ\thierd corss\Ģøӟяаƒĕα☻\094211_2009_05_30_16_03_11.image2[1].jpg"/>
          <p:cNvPicPr>
            <a:picLocks noChangeAspect="1" noChangeArrowheads="1"/>
          </p:cNvPicPr>
          <p:nvPr/>
        </p:nvPicPr>
        <p:blipFill>
          <a:blip r:embed="rId12" cstate="print"/>
          <a:srcRect/>
          <a:stretch>
            <a:fillRect/>
          </a:stretch>
        </p:blipFill>
        <p:spPr bwMode="auto">
          <a:xfrm>
            <a:off x="4609480" y="5157192"/>
            <a:ext cx="2267744" cy="1700808"/>
          </a:xfrm>
          <a:prstGeom prst="rect">
            <a:avLst/>
          </a:prstGeom>
          <a:noFill/>
        </p:spPr>
      </p:pic>
      <p:pic>
        <p:nvPicPr>
          <p:cNvPr id="1034" name="Picture 10" descr="C:\Users\123\Desktop\ᶔᵿᵴḩḕṜ\thierd corss\Ģøӟяаƒĕα☻\nagearah[1].jpg"/>
          <p:cNvPicPr>
            <a:picLocks noChangeAspect="1" noChangeArrowheads="1"/>
          </p:cNvPicPr>
          <p:nvPr/>
        </p:nvPicPr>
        <p:blipFill>
          <a:blip r:embed="rId13" cstate="print"/>
          <a:srcRect/>
          <a:stretch>
            <a:fillRect/>
          </a:stretch>
        </p:blipFill>
        <p:spPr bwMode="auto">
          <a:xfrm>
            <a:off x="2376264" y="5157192"/>
            <a:ext cx="2267744" cy="1700808"/>
          </a:xfrm>
          <a:prstGeom prst="rect">
            <a:avLst/>
          </a:prstGeom>
          <a:noFill/>
        </p:spPr>
      </p:pic>
      <p:pic>
        <p:nvPicPr>
          <p:cNvPr id="1036" name="Picture 12" descr="C:\Users\123\Desktop\خلفيات\wrowd9ad4715840[1].gif"/>
          <p:cNvPicPr>
            <a:picLocks noChangeAspect="1" noChangeArrowheads="1"/>
          </p:cNvPicPr>
          <p:nvPr/>
        </p:nvPicPr>
        <p:blipFill>
          <a:blip r:embed="rId14" cstate="print">
            <a:duotone>
              <a:prstClr val="black"/>
              <a:schemeClr val="accent2">
                <a:tint val="45000"/>
                <a:satMod val="400000"/>
              </a:schemeClr>
            </a:duotone>
          </a:blip>
          <a:srcRect/>
          <a:stretch>
            <a:fillRect/>
          </a:stretch>
        </p:blipFill>
        <p:spPr bwMode="auto">
          <a:xfrm>
            <a:off x="-756592" y="4077072"/>
            <a:ext cx="3960440" cy="3195548"/>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rot="20416824">
            <a:off x="535030" y="2124001"/>
            <a:ext cx="8676456" cy="1107996"/>
          </a:xfrm>
          <a:prstGeom prst="rect">
            <a:avLst/>
          </a:prstGeom>
          <a:noFill/>
        </p:spPr>
        <p:txBody>
          <a:bodyPr wrap="square" rtlCol="1">
            <a:spAutoFit/>
          </a:bodyPr>
          <a:lstStyle/>
          <a:p>
            <a:r>
              <a:rPr lang="ar-SA" sz="6600" dirty="0" smtClean="0">
                <a:solidFill>
                  <a:schemeClr val="accent2">
                    <a:lumMod val="60000"/>
                    <a:lumOff val="40000"/>
                  </a:schemeClr>
                </a:solidFill>
                <a:latin typeface="Tahoma"/>
                <a:ea typeface="Tahoma"/>
                <a:cs typeface="Tahoma"/>
              </a:rPr>
              <a:t> </a:t>
            </a:r>
            <a:r>
              <a:rPr lang="ar-SA" sz="6600" b="1" dirty="0" smtClean="0">
                <a:solidFill>
                  <a:schemeClr val="accent2">
                    <a:lumMod val="60000"/>
                    <a:lumOff val="40000"/>
                  </a:schemeClr>
                </a:solidFill>
              </a:rPr>
              <a:t>•●</a:t>
            </a:r>
            <a:r>
              <a:rPr lang="ar-SA" sz="6600" dirty="0" smtClean="0">
                <a:solidFill>
                  <a:schemeClr val="accent2">
                    <a:lumMod val="60000"/>
                    <a:lumOff val="40000"/>
                  </a:schemeClr>
                </a:solidFill>
                <a:latin typeface="Tahoma"/>
                <a:ea typeface="Tahoma"/>
                <a:cs typeface="Tahoma"/>
              </a:rPr>
              <a:t>ﺁﻷﻧﺸﻄﮧ ﺁﻟﻣﻌﺂﺻﮍﮤ</a:t>
            </a:r>
            <a:r>
              <a:rPr lang="ar-SA" sz="6600" b="1" dirty="0" smtClean="0">
                <a:solidFill>
                  <a:schemeClr val="accent2">
                    <a:lumMod val="60000"/>
                    <a:lumOff val="40000"/>
                  </a:schemeClr>
                </a:solidFill>
              </a:rPr>
              <a:t>●•</a:t>
            </a:r>
            <a:endParaRPr lang="ar-SA" sz="6600" dirty="0">
              <a:solidFill>
                <a:schemeClr val="accent2">
                  <a:lumMod val="60000"/>
                  <a:lumOff val="40000"/>
                </a:schemeClr>
              </a:solidFill>
            </a:endParaRPr>
          </a:p>
        </p:txBody>
      </p:sp>
      <p:pic>
        <p:nvPicPr>
          <p:cNvPr id="12" name="Picture 8" descr="C:\Users\123\Desktop\ᶔᵿᵴḩḕṜ\thierd corss\Ģøӟяаƒĕα☻\picture2[1].jpg"/>
          <p:cNvPicPr>
            <a:picLocks noChangeAspect="1" noChangeArrowheads="1"/>
          </p:cNvPicPr>
          <p:nvPr/>
        </p:nvPicPr>
        <p:blipFill>
          <a:blip r:embed="rId2" cstate="print"/>
          <a:srcRect/>
          <a:stretch>
            <a:fillRect/>
          </a:stretch>
        </p:blipFill>
        <p:spPr bwMode="auto">
          <a:xfrm>
            <a:off x="5328592" y="3645024"/>
            <a:ext cx="3779912" cy="2834934"/>
          </a:xfrm>
          <a:prstGeom prst="rect">
            <a:avLst/>
          </a:prstGeom>
          <a:ln>
            <a:noFill/>
          </a:ln>
          <a:effectLst>
            <a:softEdge rad="112500"/>
          </a:effectLst>
        </p:spPr>
      </p:pic>
      <p:pic>
        <p:nvPicPr>
          <p:cNvPr id="13" name="Picture 9" descr="C:\Users\123\Desktop\ᶔᵿᵴḩḕṜ\thierd corss\Ģøӟяаƒĕα☻\094211_2009_05_30_16_03_11.image2[1].jpg"/>
          <p:cNvPicPr>
            <a:picLocks noChangeAspect="1" noChangeArrowheads="1"/>
          </p:cNvPicPr>
          <p:nvPr/>
        </p:nvPicPr>
        <p:blipFill>
          <a:blip r:embed="rId3" cstate="print"/>
          <a:srcRect/>
          <a:stretch>
            <a:fillRect/>
          </a:stretch>
        </p:blipFill>
        <p:spPr bwMode="auto">
          <a:xfrm>
            <a:off x="4644008" y="3284984"/>
            <a:ext cx="2267744" cy="1700808"/>
          </a:xfrm>
          <a:prstGeom prst="rect">
            <a:avLst/>
          </a:prstGeom>
          <a:ln>
            <a:noFill/>
          </a:ln>
          <a:effectLst>
            <a:softEdge rad="112500"/>
          </a:effectLst>
        </p:spPr>
      </p:pic>
      <p:pic>
        <p:nvPicPr>
          <p:cNvPr id="14" name="Picture 10" descr="C:\Users\123\Desktop\ᶔᵿᵴḩḕṜ\thierd corss\Ģøӟяаƒĕα☻\nagearah[1].jpg"/>
          <p:cNvPicPr>
            <a:picLocks noChangeAspect="1" noChangeArrowheads="1"/>
          </p:cNvPicPr>
          <p:nvPr/>
        </p:nvPicPr>
        <p:blipFill>
          <a:blip r:embed="rId4" cstate="print"/>
          <a:srcRect/>
          <a:stretch>
            <a:fillRect/>
          </a:stretch>
        </p:blipFill>
        <p:spPr bwMode="auto">
          <a:xfrm>
            <a:off x="3059832" y="4437112"/>
            <a:ext cx="2843808" cy="2132856"/>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971600" y="15007"/>
            <a:ext cx="8172400" cy="461665"/>
          </a:xfrm>
          <a:prstGeom prst="rect">
            <a:avLst/>
          </a:prstGeom>
          <a:noFill/>
        </p:spPr>
        <p:txBody>
          <a:bodyPr wrap="square" rtlCol="1">
            <a:spAutoFit/>
          </a:bodyPr>
          <a:lstStyle/>
          <a:p>
            <a:r>
              <a:rPr lang="ar-SA" sz="2400" dirty="0" smtClean="0">
                <a:solidFill>
                  <a:srgbClr val="C00000"/>
                </a:solidFill>
                <a:latin typeface="Tahoma" pitchFamily="34" charset="0"/>
                <a:ea typeface="Tahoma" pitchFamily="34" charset="0"/>
                <a:cs typeface="Tahoma" pitchFamily="34" charset="0"/>
                <a:sym typeface="Wingdings"/>
              </a:rPr>
              <a:t> الزراعـ</a:t>
            </a:r>
            <a:r>
              <a:rPr lang="ar-SA" sz="2400" dirty="0" smtClean="0">
                <a:solidFill>
                  <a:srgbClr val="C00000"/>
                </a:solidFill>
                <a:latin typeface="Tahoma"/>
                <a:ea typeface="Tahoma"/>
                <a:cs typeface="Tahoma"/>
                <a:sym typeface="Wingdings"/>
              </a:rPr>
              <a:t>ﮧ</a:t>
            </a:r>
            <a:r>
              <a:rPr lang="ar-SA" sz="2400" dirty="0" smtClean="0">
                <a:solidFill>
                  <a:srgbClr val="C00000"/>
                </a:solidFill>
                <a:latin typeface="Tahoma" pitchFamily="34" charset="0"/>
                <a:ea typeface="Tahoma" pitchFamily="34" charset="0"/>
                <a:cs typeface="Tahoma" pitchFamily="34" charset="0"/>
                <a:sym typeface="Wingdings"/>
              </a:rPr>
              <a:t> والرعي وصيد الـآسمـــــــــــآكـ :...</a:t>
            </a:r>
            <a:endParaRPr lang="ar-SA" sz="2400" dirty="0">
              <a:solidFill>
                <a:srgbClr val="C00000"/>
              </a:solidFill>
              <a:latin typeface="Tahoma" pitchFamily="34" charset="0"/>
              <a:ea typeface="Tahoma" pitchFamily="34" charset="0"/>
              <a:cs typeface="Tahoma" pitchFamily="34" charset="0"/>
            </a:endParaRPr>
          </a:p>
        </p:txBody>
      </p:sp>
      <p:sp>
        <p:nvSpPr>
          <p:cNvPr id="11" name="TextBox 10"/>
          <p:cNvSpPr txBox="1"/>
          <p:nvPr/>
        </p:nvSpPr>
        <p:spPr>
          <a:xfrm>
            <a:off x="971600" y="735087"/>
            <a:ext cx="8172400" cy="461665"/>
          </a:xfrm>
          <a:prstGeom prst="rect">
            <a:avLst/>
          </a:prstGeom>
          <a:noFill/>
        </p:spPr>
        <p:txBody>
          <a:bodyPr wrap="square" rtlCol="1">
            <a:spAutoFit/>
          </a:bodyPr>
          <a:lstStyle/>
          <a:p>
            <a:r>
              <a:rPr lang="ar-SA" sz="2400" dirty="0" smtClean="0">
                <a:solidFill>
                  <a:srgbClr val="C00000"/>
                </a:solidFill>
                <a:latin typeface="Tahoma" pitchFamily="34" charset="0"/>
                <a:ea typeface="Tahoma" pitchFamily="34" charset="0"/>
                <a:cs typeface="Tahoma" pitchFamily="34" charset="0"/>
                <a:sym typeface="Wingdings"/>
              </a:rPr>
              <a:t> الزآرعـ</a:t>
            </a:r>
            <a:r>
              <a:rPr lang="ar-SA" sz="2400" dirty="0" smtClean="0">
                <a:solidFill>
                  <a:srgbClr val="C00000"/>
                </a:solidFill>
                <a:latin typeface="Tahoma"/>
                <a:ea typeface="Tahoma"/>
                <a:cs typeface="Tahoma"/>
                <a:sym typeface="Wingdings"/>
              </a:rPr>
              <a:t>ﮧ :-</a:t>
            </a:r>
            <a:endParaRPr lang="ar-SA" sz="2400" dirty="0">
              <a:solidFill>
                <a:srgbClr val="C00000"/>
              </a:solidFill>
              <a:latin typeface="Tahoma" pitchFamily="34" charset="0"/>
              <a:ea typeface="Tahoma" pitchFamily="34" charset="0"/>
              <a:cs typeface="Tahoma" pitchFamily="34" charset="0"/>
            </a:endParaRPr>
          </a:p>
        </p:txBody>
      </p:sp>
      <p:sp>
        <p:nvSpPr>
          <p:cNvPr id="12" name="TextBox 11"/>
          <p:cNvSpPr txBox="1"/>
          <p:nvPr/>
        </p:nvSpPr>
        <p:spPr>
          <a:xfrm>
            <a:off x="683568" y="1458650"/>
            <a:ext cx="8460432" cy="1754326"/>
          </a:xfrm>
          <a:prstGeom prst="rect">
            <a:avLst/>
          </a:prstGeom>
          <a:noFill/>
        </p:spPr>
        <p:txBody>
          <a:bodyPr wrap="square" rtlCol="1">
            <a:spAutoFit/>
          </a:bodyPr>
          <a:lstStyle/>
          <a:p>
            <a:pPr algn="ctr"/>
            <a:r>
              <a:rPr lang="ar-SA" sz="3600" dirty="0" smtClean="0">
                <a:solidFill>
                  <a:srgbClr val="FF0000"/>
                </a:solidFill>
                <a:latin typeface="Microsoft Uighur" pitchFamily="2" charset="-78"/>
                <a:cs typeface="Microsoft Uighur" pitchFamily="2" charset="-78"/>
              </a:rPr>
              <a:t>أولت الدولة القطاع الزراعي رعاية خاصة، حيث بلغت جملة المساحات المزروعة عام ( </a:t>
            </a:r>
            <a:r>
              <a:rPr lang="en-US" sz="3600" dirty="0" smtClean="0">
                <a:solidFill>
                  <a:srgbClr val="FF0000"/>
                </a:solidFill>
                <a:latin typeface="Microsoft Uighur" pitchFamily="2" charset="-78"/>
                <a:cs typeface="Microsoft Uighur" pitchFamily="2" charset="-78"/>
              </a:rPr>
              <a:t>2005</a:t>
            </a:r>
            <a:r>
              <a:rPr lang="ar-SA" sz="3600" dirty="0" smtClean="0">
                <a:solidFill>
                  <a:srgbClr val="FF0000"/>
                </a:solidFill>
                <a:latin typeface="Microsoft Uighur" pitchFamily="2" charset="-78"/>
                <a:cs typeface="Microsoft Uighur" pitchFamily="2" charset="-78"/>
              </a:rPr>
              <a:t>م) ( </a:t>
            </a:r>
            <a:r>
              <a:rPr lang="en-US" sz="3600" dirty="0" smtClean="0">
                <a:solidFill>
                  <a:srgbClr val="FF0000"/>
                </a:solidFill>
                <a:latin typeface="Microsoft Uighur" pitchFamily="2" charset="-78"/>
                <a:cs typeface="Microsoft Uighur" pitchFamily="2" charset="-78"/>
              </a:rPr>
              <a:t>2.5</a:t>
            </a:r>
            <a:r>
              <a:rPr lang="ar-SA" sz="3600" dirty="0" smtClean="0">
                <a:solidFill>
                  <a:srgbClr val="FF0000"/>
                </a:solidFill>
                <a:latin typeface="Microsoft Uighur" pitchFamily="2" charset="-78"/>
                <a:cs typeface="Microsoft Uighur" pitchFamily="2" charset="-78"/>
              </a:rPr>
              <a:t> مليون دونم ) ( وعدد المزارع أكثر من | </a:t>
            </a:r>
            <a:r>
              <a:rPr lang="en-US" sz="3600" dirty="0" smtClean="0">
                <a:solidFill>
                  <a:srgbClr val="FF0000"/>
                </a:solidFill>
                <a:latin typeface="Microsoft Uighur" pitchFamily="2" charset="-78"/>
                <a:cs typeface="Microsoft Uighur" pitchFamily="2" charset="-78"/>
              </a:rPr>
              <a:t>39</a:t>
            </a:r>
            <a:r>
              <a:rPr lang="ar-SA" sz="3600" dirty="0" smtClean="0">
                <a:solidFill>
                  <a:srgbClr val="FF0000"/>
                </a:solidFill>
                <a:latin typeface="Microsoft Uighur" pitchFamily="2" charset="-78"/>
                <a:cs typeface="Microsoft Uighur" pitchFamily="2" charset="-78"/>
              </a:rPr>
              <a:t> ألف مزرعة | ) ، إضافة إلى جوانب أخرى يوضحها الجدول الآتي :</a:t>
            </a:r>
            <a:endParaRPr lang="ar-SA" sz="3600" dirty="0">
              <a:solidFill>
                <a:srgbClr val="FF0000"/>
              </a:solidFill>
              <a:latin typeface="Microsoft Uighur" pitchFamily="2" charset="-78"/>
              <a:cs typeface="Microsoft Uighur" pitchFamily="2" charset="-78"/>
            </a:endParaRPr>
          </a:p>
        </p:txBody>
      </p:sp>
      <p:pic>
        <p:nvPicPr>
          <p:cNvPr id="1026" name="Picture 2" descr="C:\Users\123\Desktop\ᶔᵿᵴḩḕṜ\thierd corss\Ģøӟяаƒĕα☻\123[1].jpg"/>
          <p:cNvPicPr>
            <a:picLocks noChangeAspect="1" noChangeArrowheads="1"/>
          </p:cNvPicPr>
          <p:nvPr/>
        </p:nvPicPr>
        <p:blipFill>
          <a:blip r:embed="rId2" cstate="print"/>
          <a:srcRect/>
          <a:stretch>
            <a:fillRect/>
          </a:stretch>
        </p:blipFill>
        <p:spPr bwMode="auto">
          <a:xfrm>
            <a:off x="3761556" y="3542381"/>
            <a:ext cx="1674539" cy="1522703"/>
          </a:xfrm>
          <a:prstGeom prst="rect">
            <a:avLst/>
          </a:prstGeom>
          <a:ln>
            <a:noFill/>
          </a:ln>
          <a:effectLst>
            <a:softEdge rad="112500"/>
          </a:effectLst>
        </p:spPr>
      </p:pic>
      <p:pic>
        <p:nvPicPr>
          <p:cNvPr id="1027" name="Picture 3" descr="C:\Users\123\Desktop\ᶔᵿᵴḩḕṜ\thierd corss\Ģøӟяаƒĕα☻\palms[1].jpg"/>
          <p:cNvPicPr>
            <a:picLocks noChangeAspect="1" noChangeArrowheads="1"/>
          </p:cNvPicPr>
          <p:nvPr/>
        </p:nvPicPr>
        <p:blipFill>
          <a:blip r:embed="rId3" cstate="print"/>
          <a:srcRect/>
          <a:stretch>
            <a:fillRect/>
          </a:stretch>
        </p:blipFill>
        <p:spPr bwMode="auto">
          <a:xfrm>
            <a:off x="2915816" y="4685878"/>
            <a:ext cx="2343150" cy="1695450"/>
          </a:xfrm>
          <a:prstGeom prst="rect">
            <a:avLst/>
          </a:prstGeom>
          <a:ln>
            <a:noFill/>
          </a:ln>
          <a:effectLst>
            <a:softEdge rad="112500"/>
          </a:effectLst>
        </p:spPr>
      </p:pic>
      <p:pic>
        <p:nvPicPr>
          <p:cNvPr id="1028" name="Picture 4" descr="C:\Users\123\Desktop\ᶔᵿᵴḩḕṜ\thierd corss\Ģøӟяаƒĕα☻\palms2[1].jpg"/>
          <p:cNvPicPr>
            <a:picLocks noChangeAspect="1" noChangeArrowheads="1"/>
          </p:cNvPicPr>
          <p:nvPr/>
        </p:nvPicPr>
        <p:blipFill>
          <a:blip r:embed="rId4" cstate="print"/>
          <a:srcRect/>
          <a:stretch>
            <a:fillRect/>
          </a:stretch>
        </p:blipFill>
        <p:spPr bwMode="auto">
          <a:xfrm>
            <a:off x="5004048" y="4181822"/>
            <a:ext cx="2181225" cy="1695450"/>
          </a:xfrm>
          <a:prstGeom prst="rect">
            <a:avLst/>
          </a:prstGeom>
          <a:ln>
            <a:noFill/>
          </a:ln>
          <a:effectLst>
            <a:softEdge rad="112500"/>
          </a:effectLst>
        </p:spPr>
      </p:pic>
      <p:pic>
        <p:nvPicPr>
          <p:cNvPr id="1030" name="Picture 6" descr="http://uaeagricent.moew.gov.ae/agriculture/img/palmtree1.jpg"/>
          <p:cNvPicPr>
            <a:picLocks noChangeAspect="1" noChangeArrowheads="1"/>
          </p:cNvPicPr>
          <p:nvPr/>
        </p:nvPicPr>
        <p:blipFill>
          <a:blip r:embed="rId5" cstate="print"/>
          <a:srcRect/>
          <a:stretch>
            <a:fillRect/>
          </a:stretch>
        </p:blipFill>
        <p:spPr bwMode="auto">
          <a:xfrm>
            <a:off x="4572000" y="5229200"/>
            <a:ext cx="1922416" cy="1344960"/>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971600" y="15007"/>
            <a:ext cx="8172400" cy="461665"/>
          </a:xfrm>
          <a:prstGeom prst="rect">
            <a:avLst/>
          </a:prstGeom>
          <a:noFill/>
        </p:spPr>
        <p:txBody>
          <a:bodyPr wrap="square" rtlCol="1">
            <a:spAutoFit/>
          </a:bodyPr>
          <a:lstStyle/>
          <a:p>
            <a:r>
              <a:rPr lang="ar-SA" sz="2400" dirty="0" smtClean="0">
                <a:solidFill>
                  <a:srgbClr val="C00000"/>
                </a:solidFill>
                <a:latin typeface="Tahoma" pitchFamily="34" charset="0"/>
                <a:ea typeface="Tahoma" pitchFamily="34" charset="0"/>
                <a:cs typeface="Tahoma" pitchFamily="34" charset="0"/>
                <a:sym typeface="Wingdings"/>
              </a:rPr>
              <a:t> الزراعـ</a:t>
            </a:r>
            <a:r>
              <a:rPr lang="ar-SA" sz="2400" dirty="0" smtClean="0">
                <a:solidFill>
                  <a:srgbClr val="C00000"/>
                </a:solidFill>
                <a:latin typeface="Tahoma"/>
                <a:ea typeface="Tahoma"/>
                <a:cs typeface="Tahoma"/>
                <a:sym typeface="Wingdings"/>
              </a:rPr>
              <a:t>ﮧ</a:t>
            </a:r>
            <a:r>
              <a:rPr lang="ar-SA" sz="2400" dirty="0" smtClean="0">
                <a:solidFill>
                  <a:srgbClr val="C00000"/>
                </a:solidFill>
                <a:latin typeface="Tahoma" pitchFamily="34" charset="0"/>
                <a:ea typeface="Tahoma" pitchFamily="34" charset="0"/>
                <a:cs typeface="Tahoma" pitchFamily="34" charset="0"/>
                <a:sym typeface="Wingdings"/>
              </a:rPr>
              <a:t> والرعي وصيد الـآسمـــــــــــآكـ :...</a:t>
            </a:r>
            <a:endParaRPr lang="ar-SA" sz="2400" dirty="0">
              <a:solidFill>
                <a:srgbClr val="C00000"/>
              </a:solidFill>
              <a:latin typeface="Tahoma" pitchFamily="34" charset="0"/>
              <a:ea typeface="Tahoma" pitchFamily="34" charset="0"/>
              <a:cs typeface="Tahoma" pitchFamily="34" charset="0"/>
            </a:endParaRPr>
          </a:p>
        </p:txBody>
      </p:sp>
      <p:sp>
        <p:nvSpPr>
          <p:cNvPr id="11" name="TextBox 10"/>
          <p:cNvSpPr txBox="1"/>
          <p:nvPr/>
        </p:nvSpPr>
        <p:spPr>
          <a:xfrm>
            <a:off x="971600" y="735087"/>
            <a:ext cx="8172400" cy="461665"/>
          </a:xfrm>
          <a:prstGeom prst="rect">
            <a:avLst/>
          </a:prstGeom>
          <a:noFill/>
        </p:spPr>
        <p:txBody>
          <a:bodyPr wrap="square" rtlCol="1">
            <a:spAutoFit/>
          </a:bodyPr>
          <a:lstStyle/>
          <a:p>
            <a:r>
              <a:rPr lang="ar-SA" sz="2400" dirty="0" smtClean="0">
                <a:solidFill>
                  <a:srgbClr val="C00000"/>
                </a:solidFill>
                <a:latin typeface="Tahoma" pitchFamily="34" charset="0"/>
                <a:ea typeface="Tahoma" pitchFamily="34" charset="0"/>
                <a:cs typeface="Tahoma" pitchFamily="34" charset="0"/>
                <a:sym typeface="Wingdings"/>
              </a:rPr>
              <a:t> الزآرعـ</a:t>
            </a:r>
            <a:r>
              <a:rPr lang="ar-SA" sz="2400" dirty="0" smtClean="0">
                <a:solidFill>
                  <a:srgbClr val="C00000"/>
                </a:solidFill>
                <a:latin typeface="Tahoma"/>
                <a:ea typeface="Tahoma"/>
                <a:cs typeface="Tahoma"/>
                <a:sym typeface="Wingdings"/>
              </a:rPr>
              <a:t>ﮧ :-</a:t>
            </a:r>
            <a:endParaRPr lang="ar-SA" sz="2400" dirty="0">
              <a:solidFill>
                <a:srgbClr val="C00000"/>
              </a:solidFill>
              <a:latin typeface="Tahoma" pitchFamily="34" charset="0"/>
              <a:ea typeface="Tahoma" pitchFamily="34" charset="0"/>
              <a:cs typeface="Tahoma" pitchFamily="34" charset="0"/>
            </a:endParaRPr>
          </a:p>
        </p:txBody>
      </p:sp>
      <p:sp>
        <p:nvSpPr>
          <p:cNvPr id="12" name="TextBox 11"/>
          <p:cNvSpPr txBox="1"/>
          <p:nvPr/>
        </p:nvSpPr>
        <p:spPr>
          <a:xfrm>
            <a:off x="971600" y="1311151"/>
            <a:ext cx="8172400" cy="584775"/>
          </a:xfrm>
          <a:prstGeom prst="rect">
            <a:avLst/>
          </a:prstGeom>
          <a:noFill/>
        </p:spPr>
        <p:txBody>
          <a:bodyPr wrap="square" rtlCol="1">
            <a:spAutoFit/>
          </a:bodyPr>
          <a:lstStyle/>
          <a:p>
            <a:r>
              <a:rPr lang="ar-SA" sz="3200" dirty="0" smtClean="0">
                <a:solidFill>
                  <a:srgbClr val="FF0000"/>
                </a:solidFill>
                <a:latin typeface="Arabic Typesetting" pitchFamily="66" charset="-78"/>
                <a:ea typeface="Tahoma" pitchFamily="34" charset="0"/>
                <a:cs typeface="Arabic Typesetting" pitchFamily="66" charset="-78"/>
                <a:sym typeface="Wingdings"/>
              </a:rPr>
              <a:t> بيانات القطاع الزراعي في دولة الإمارات لعام </a:t>
            </a:r>
            <a:r>
              <a:rPr lang="en-US" sz="3200" dirty="0" smtClean="0">
                <a:solidFill>
                  <a:srgbClr val="FF0000"/>
                </a:solidFill>
                <a:latin typeface="Arabic Typesetting" pitchFamily="66" charset="-78"/>
                <a:ea typeface="Tahoma" pitchFamily="34" charset="0"/>
                <a:cs typeface="Arabic Typesetting" pitchFamily="66" charset="-78"/>
                <a:sym typeface="Wingdings"/>
              </a:rPr>
              <a:t>2005</a:t>
            </a:r>
            <a:r>
              <a:rPr lang="ar-SA" sz="3200" dirty="0" smtClean="0">
                <a:solidFill>
                  <a:srgbClr val="FF0000"/>
                </a:solidFill>
                <a:latin typeface="Arabic Typesetting" pitchFamily="66" charset="-78"/>
                <a:ea typeface="Tahoma" pitchFamily="34" charset="0"/>
                <a:cs typeface="Arabic Typesetting" pitchFamily="66" charset="-78"/>
                <a:sym typeface="Wingdings"/>
              </a:rPr>
              <a:t>م:</a:t>
            </a:r>
            <a:endParaRPr lang="ar-SA" sz="3200" dirty="0">
              <a:solidFill>
                <a:srgbClr val="FF0000"/>
              </a:solidFill>
              <a:latin typeface="Arabic Typesetting" pitchFamily="66" charset="-78"/>
              <a:ea typeface="Tahoma" pitchFamily="34" charset="0"/>
              <a:cs typeface="Arabic Typesetting" pitchFamily="66" charset="-78"/>
            </a:endParaRPr>
          </a:p>
        </p:txBody>
      </p:sp>
      <p:graphicFrame>
        <p:nvGraphicFramePr>
          <p:cNvPr id="13" name="Table 12"/>
          <p:cNvGraphicFramePr>
            <a:graphicFrameLocks noGrp="1"/>
          </p:cNvGraphicFramePr>
          <p:nvPr/>
        </p:nvGraphicFramePr>
        <p:xfrm>
          <a:off x="971600" y="2132856"/>
          <a:ext cx="7752184" cy="3168350"/>
        </p:xfrm>
        <a:graphic>
          <a:graphicData uri="http://schemas.openxmlformats.org/drawingml/2006/table">
            <a:tbl>
              <a:tblPr rtl="1" firstRow="1" bandRow="1">
                <a:tableStyleId>{8A107856-5554-42FB-B03E-39F5DBC370BA}</a:tableStyleId>
              </a:tblPr>
              <a:tblGrid>
                <a:gridCol w="3876092"/>
                <a:gridCol w="3876092"/>
              </a:tblGrid>
              <a:tr h="633670">
                <a:tc>
                  <a:txBody>
                    <a:bodyPr/>
                    <a:lstStyle/>
                    <a:p>
                      <a:pPr algn="ctr" rtl="1"/>
                      <a:r>
                        <a:rPr lang="ar-SA" sz="2400" b="0" dirty="0" smtClean="0">
                          <a:solidFill>
                            <a:srgbClr val="CC0000"/>
                          </a:solidFill>
                          <a:latin typeface="Sakkal Majalla" pitchFamily="2" charset="-78"/>
                          <a:cs typeface="Sakkal Majalla" pitchFamily="2" charset="-78"/>
                          <a:sym typeface="Wingdings"/>
                        </a:rPr>
                        <a:t></a:t>
                      </a:r>
                      <a:r>
                        <a:rPr lang="ar-SA" sz="2400" b="0" dirty="0" smtClean="0">
                          <a:solidFill>
                            <a:srgbClr val="CC0000"/>
                          </a:solidFill>
                          <a:latin typeface="Sakkal Majalla" pitchFamily="2" charset="-78"/>
                          <a:cs typeface="Sakkal Majalla" pitchFamily="2" charset="-78"/>
                        </a:rPr>
                        <a:t> إجمالي المساحات الزراعية بالدولة</a:t>
                      </a:r>
                      <a:endParaRPr lang="ar-SA" sz="2400" b="0" dirty="0">
                        <a:solidFill>
                          <a:srgbClr val="CC0000"/>
                        </a:solidFill>
                        <a:latin typeface="Sakkal Majalla" pitchFamily="2" charset="-78"/>
                        <a:cs typeface="Sakkal Majalla" pitchFamily="2" charset="-78"/>
                      </a:endParaRPr>
                    </a:p>
                  </a:txBody>
                  <a:tcPr/>
                </a:tc>
                <a:tc>
                  <a:txBody>
                    <a:bodyPr/>
                    <a:lstStyle/>
                    <a:p>
                      <a:pPr algn="ctr" rtl="1"/>
                      <a:r>
                        <a:rPr lang="en-US" sz="2400" b="1" dirty="0" smtClean="0">
                          <a:solidFill>
                            <a:srgbClr val="CC0000"/>
                          </a:solidFill>
                          <a:latin typeface="Sakkal Majalla" pitchFamily="2" charset="-78"/>
                          <a:cs typeface="Sakkal Majalla" pitchFamily="2" charset="-78"/>
                        </a:rPr>
                        <a:t>2709415</a:t>
                      </a:r>
                      <a:r>
                        <a:rPr lang="ar-SA" sz="2400" b="0" dirty="0" smtClean="0">
                          <a:solidFill>
                            <a:srgbClr val="CC0000"/>
                          </a:solidFill>
                          <a:latin typeface="Sakkal Majalla" pitchFamily="2" charset="-78"/>
                          <a:cs typeface="Sakkal Majalla" pitchFamily="2" charset="-78"/>
                        </a:rPr>
                        <a:t> |دونم|</a:t>
                      </a:r>
                      <a:endParaRPr lang="ar-SA" sz="2400" b="0" dirty="0">
                        <a:solidFill>
                          <a:srgbClr val="CC0000"/>
                        </a:solidFill>
                        <a:latin typeface="Sakkal Majalla" pitchFamily="2" charset="-78"/>
                        <a:cs typeface="Sakkal Majalla" pitchFamily="2" charset="-78"/>
                      </a:endParaRPr>
                    </a:p>
                  </a:txBody>
                  <a:tcPr/>
                </a:tc>
              </a:tr>
              <a:tr h="633670">
                <a:tc>
                  <a:txBody>
                    <a:bodyPr/>
                    <a:lstStyle/>
                    <a:p>
                      <a:pPr algn="ctr" rtl="1"/>
                      <a:r>
                        <a:rPr lang="ar-SA" sz="2400" b="0" dirty="0" smtClean="0">
                          <a:solidFill>
                            <a:srgbClr val="CC0000"/>
                          </a:solidFill>
                          <a:latin typeface="Sakkal Majalla" pitchFamily="2" charset="-78"/>
                          <a:cs typeface="Sakkal Majalla" pitchFamily="2" charset="-78"/>
                          <a:sym typeface="Wingdings"/>
                        </a:rPr>
                        <a:t></a:t>
                      </a:r>
                      <a:r>
                        <a:rPr lang="ar-SA" sz="2400" b="0" dirty="0" smtClean="0">
                          <a:solidFill>
                            <a:srgbClr val="CC0000"/>
                          </a:solidFill>
                          <a:latin typeface="Sakkal Majalla" pitchFamily="2" charset="-78"/>
                          <a:cs typeface="Sakkal Majalla" pitchFamily="2" charset="-78"/>
                        </a:rPr>
                        <a:t> عدد المزارع</a:t>
                      </a:r>
                      <a:endParaRPr lang="ar-SA" sz="2400" b="0" dirty="0">
                        <a:solidFill>
                          <a:srgbClr val="CC0000"/>
                        </a:solidFill>
                        <a:latin typeface="Sakkal Majalla" pitchFamily="2" charset="-78"/>
                        <a:cs typeface="Sakkal Majalla" pitchFamily="2" charset="-78"/>
                      </a:endParaRPr>
                    </a:p>
                  </a:txBody>
                  <a:tcPr/>
                </a:tc>
                <a:tc>
                  <a:txBody>
                    <a:bodyPr/>
                    <a:lstStyle/>
                    <a:p>
                      <a:pPr algn="ctr" rtl="1"/>
                      <a:r>
                        <a:rPr lang="ar-SA" sz="2400" b="0" dirty="0" smtClean="0">
                          <a:solidFill>
                            <a:srgbClr val="CC0000"/>
                          </a:solidFill>
                          <a:latin typeface="Sakkal Majalla" pitchFamily="2" charset="-78"/>
                          <a:cs typeface="Sakkal Majalla" pitchFamily="2" charset="-78"/>
                        </a:rPr>
                        <a:t> </a:t>
                      </a:r>
                      <a:r>
                        <a:rPr lang="en-US" sz="2400" b="1" dirty="0" smtClean="0">
                          <a:solidFill>
                            <a:srgbClr val="CC0000"/>
                          </a:solidFill>
                          <a:latin typeface="Sakkal Majalla" pitchFamily="2" charset="-78"/>
                          <a:cs typeface="Sakkal Majalla" pitchFamily="2" charset="-78"/>
                        </a:rPr>
                        <a:t>38000</a:t>
                      </a:r>
                      <a:r>
                        <a:rPr lang="ar-SA" sz="2400" b="0" dirty="0" smtClean="0">
                          <a:solidFill>
                            <a:srgbClr val="CC0000"/>
                          </a:solidFill>
                          <a:latin typeface="Sakkal Majalla" pitchFamily="2" charset="-78"/>
                          <a:cs typeface="Sakkal Majalla" pitchFamily="2" charset="-78"/>
                        </a:rPr>
                        <a:t>|مزرعة|</a:t>
                      </a:r>
                      <a:endParaRPr lang="ar-SA" sz="2400" b="0" dirty="0">
                        <a:solidFill>
                          <a:srgbClr val="CC0000"/>
                        </a:solidFill>
                        <a:latin typeface="Sakkal Majalla" pitchFamily="2" charset="-78"/>
                        <a:cs typeface="Sakkal Majalla" pitchFamily="2" charset="-78"/>
                      </a:endParaRPr>
                    </a:p>
                  </a:txBody>
                  <a:tcPr/>
                </a:tc>
              </a:tr>
              <a:tr h="633670">
                <a:tc>
                  <a:txBody>
                    <a:bodyPr/>
                    <a:lstStyle/>
                    <a:p>
                      <a:pPr algn="ctr" rtl="1"/>
                      <a:r>
                        <a:rPr lang="ar-SA" sz="2400" b="0" dirty="0" smtClean="0">
                          <a:solidFill>
                            <a:srgbClr val="CC0000"/>
                          </a:solidFill>
                          <a:latin typeface="Sakkal Majalla" pitchFamily="2" charset="-78"/>
                          <a:cs typeface="Sakkal Majalla" pitchFamily="2" charset="-78"/>
                          <a:sym typeface="Wingdings"/>
                        </a:rPr>
                        <a:t></a:t>
                      </a:r>
                      <a:r>
                        <a:rPr lang="ar-SA" sz="2400" b="0" dirty="0" smtClean="0">
                          <a:solidFill>
                            <a:srgbClr val="CC0000"/>
                          </a:solidFill>
                          <a:latin typeface="Sakkal Majalla" pitchFamily="2" charset="-78"/>
                          <a:cs typeface="Sakkal Majalla" pitchFamily="2" charset="-78"/>
                        </a:rPr>
                        <a:t> عدد المزارعين</a:t>
                      </a:r>
                      <a:endParaRPr lang="ar-SA" sz="2400" b="0" dirty="0">
                        <a:solidFill>
                          <a:srgbClr val="CC0000"/>
                        </a:solidFill>
                        <a:latin typeface="Sakkal Majalla" pitchFamily="2" charset="-78"/>
                        <a:cs typeface="Sakkal Majalla" pitchFamily="2" charset="-78"/>
                      </a:endParaRPr>
                    </a:p>
                  </a:txBody>
                  <a:tcPr/>
                </a:tc>
                <a:tc>
                  <a:txBody>
                    <a:bodyPr/>
                    <a:lstStyle/>
                    <a:p>
                      <a:pPr algn="ctr" rtl="1"/>
                      <a:r>
                        <a:rPr lang="en-US" sz="2400" b="1" dirty="0" smtClean="0">
                          <a:solidFill>
                            <a:srgbClr val="CC0000"/>
                          </a:solidFill>
                          <a:latin typeface="Sakkal Majalla" pitchFamily="2" charset="-78"/>
                          <a:cs typeface="Sakkal Majalla" pitchFamily="2" charset="-78"/>
                        </a:rPr>
                        <a:t>209000</a:t>
                      </a:r>
                      <a:r>
                        <a:rPr lang="ar-SA" sz="2400" b="0" dirty="0" smtClean="0">
                          <a:solidFill>
                            <a:srgbClr val="CC0000"/>
                          </a:solidFill>
                          <a:latin typeface="Sakkal Majalla" pitchFamily="2" charset="-78"/>
                          <a:cs typeface="Sakkal Majalla" pitchFamily="2" charset="-78"/>
                        </a:rPr>
                        <a:t>|مزارع|</a:t>
                      </a:r>
                      <a:endParaRPr lang="ar-SA" sz="2400" b="0" dirty="0">
                        <a:solidFill>
                          <a:srgbClr val="CC0000"/>
                        </a:solidFill>
                        <a:latin typeface="Sakkal Majalla" pitchFamily="2" charset="-78"/>
                        <a:cs typeface="Sakkal Majalla" pitchFamily="2" charset="-78"/>
                      </a:endParaRPr>
                    </a:p>
                  </a:txBody>
                  <a:tcPr/>
                </a:tc>
              </a:tr>
              <a:tr h="633670">
                <a:tc>
                  <a:txBody>
                    <a:bodyPr/>
                    <a:lstStyle/>
                    <a:p>
                      <a:pPr algn="ctr" rtl="1"/>
                      <a:r>
                        <a:rPr lang="ar-SA" sz="2400" b="0" dirty="0" smtClean="0">
                          <a:solidFill>
                            <a:srgbClr val="CC0000"/>
                          </a:solidFill>
                          <a:latin typeface="Sakkal Majalla" pitchFamily="2" charset="-78"/>
                          <a:cs typeface="Sakkal Majalla" pitchFamily="2" charset="-78"/>
                          <a:sym typeface="Wingdings"/>
                        </a:rPr>
                        <a:t></a:t>
                      </a:r>
                      <a:r>
                        <a:rPr lang="ar-SA" sz="2400" b="0" dirty="0" smtClean="0">
                          <a:solidFill>
                            <a:srgbClr val="CC0000"/>
                          </a:solidFill>
                          <a:latin typeface="Sakkal Majalla" pitchFamily="2" charset="-78"/>
                          <a:cs typeface="Sakkal Majalla" pitchFamily="2" charset="-78"/>
                        </a:rPr>
                        <a:t> عدد البيوت المحمية</a:t>
                      </a:r>
                      <a:endParaRPr lang="ar-SA" sz="2400" b="0" dirty="0">
                        <a:solidFill>
                          <a:srgbClr val="CC0000"/>
                        </a:solidFill>
                        <a:latin typeface="Sakkal Majalla" pitchFamily="2" charset="-78"/>
                        <a:cs typeface="Sakkal Majalla" pitchFamily="2" charset="-78"/>
                      </a:endParaRPr>
                    </a:p>
                  </a:txBody>
                  <a:tcPr/>
                </a:tc>
                <a:tc>
                  <a:txBody>
                    <a:bodyPr/>
                    <a:lstStyle/>
                    <a:p>
                      <a:pPr algn="ctr" rtl="1"/>
                      <a:r>
                        <a:rPr lang="en-US" sz="2400" b="1" dirty="0" smtClean="0">
                          <a:solidFill>
                            <a:srgbClr val="CC0000"/>
                          </a:solidFill>
                          <a:latin typeface="Sakkal Majalla" pitchFamily="2" charset="-78"/>
                          <a:cs typeface="Sakkal Majalla" pitchFamily="2" charset="-78"/>
                        </a:rPr>
                        <a:t>8208</a:t>
                      </a:r>
                      <a:r>
                        <a:rPr lang="ar-SA" sz="2400" b="0" dirty="0" smtClean="0">
                          <a:solidFill>
                            <a:srgbClr val="CC0000"/>
                          </a:solidFill>
                          <a:latin typeface="Sakkal Majalla" pitchFamily="2" charset="-78"/>
                          <a:cs typeface="Sakkal Majalla" pitchFamily="2" charset="-78"/>
                        </a:rPr>
                        <a:t>|بيتاً|</a:t>
                      </a:r>
                      <a:endParaRPr lang="ar-SA" sz="2400" b="0" dirty="0">
                        <a:solidFill>
                          <a:srgbClr val="CC0000"/>
                        </a:solidFill>
                        <a:latin typeface="Sakkal Majalla" pitchFamily="2" charset="-78"/>
                        <a:cs typeface="Sakkal Majalla" pitchFamily="2" charset="-78"/>
                      </a:endParaRPr>
                    </a:p>
                  </a:txBody>
                  <a:tcPr/>
                </a:tc>
              </a:tr>
              <a:tr h="633670">
                <a:tc>
                  <a:txBody>
                    <a:bodyPr/>
                    <a:lstStyle/>
                    <a:p>
                      <a:pPr algn="ctr" rtl="1"/>
                      <a:r>
                        <a:rPr lang="ar-SA" sz="2400" b="0" dirty="0" smtClean="0">
                          <a:solidFill>
                            <a:srgbClr val="CC0000"/>
                          </a:solidFill>
                          <a:latin typeface="Sakkal Majalla" pitchFamily="2" charset="-78"/>
                          <a:cs typeface="Sakkal Majalla" pitchFamily="2" charset="-78"/>
                          <a:sym typeface="Wingdings"/>
                        </a:rPr>
                        <a:t></a:t>
                      </a:r>
                      <a:r>
                        <a:rPr lang="ar-SA" sz="2400" b="0" dirty="0" smtClean="0">
                          <a:solidFill>
                            <a:srgbClr val="CC0000"/>
                          </a:solidFill>
                          <a:latin typeface="Sakkal Majalla" pitchFamily="2" charset="-78"/>
                          <a:cs typeface="Sakkal Majalla" pitchFamily="2" charset="-78"/>
                        </a:rPr>
                        <a:t> مساحات البيوت المحمية</a:t>
                      </a:r>
                      <a:endParaRPr lang="ar-SA" sz="2400" b="0" dirty="0">
                        <a:solidFill>
                          <a:srgbClr val="CC0000"/>
                        </a:solidFill>
                        <a:latin typeface="Sakkal Majalla" pitchFamily="2" charset="-78"/>
                        <a:cs typeface="Sakkal Majalla" pitchFamily="2" charset="-78"/>
                      </a:endParaRPr>
                    </a:p>
                  </a:txBody>
                  <a:tcPr/>
                </a:tc>
                <a:tc>
                  <a:txBody>
                    <a:bodyPr/>
                    <a:lstStyle/>
                    <a:p>
                      <a:pPr algn="ctr" rtl="1"/>
                      <a:r>
                        <a:rPr lang="en-US" sz="2400" b="1" dirty="0" smtClean="0">
                          <a:solidFill>
                            <a:srgbClr val="CC0000"/>
                          </a:solidFill>
                          <a:latin typeface="Sakkal Majalla" pitchFamily="2" charset="-78"/>
                          <a:cs typeface="Sakkal Majalla" pitchFamily="2" charset="-78"/>
                        </a:rPr>
                        <a:t>2703</a:t>
                      </a:r>
                      <a:r>
                        <a:rPr lang="ar-SA" sz="2400" b="0" dirty="0" smtClean="0">
                          <a:solidFill>
                            <a:srgbClr val="CC0000"/>
                          </a:solidFill>
                          <a:latin typeface="Sakkal Majalla" pitchFamily="2" charset="-78"/>
                          <a:cs typeface="Sakkal Majalla" pitchFamily="2" charset="-78"/>
                        </a:rPr>
                        <a:t>|دونم|</a:t>
                      </a:r>
                      <a:endParaRPr lang="ar-SA" sz="2400" b="0" dirty="0">
                        <a:solidFill>
                          <a:srgbClr val="CC0000"/>
                        </a:solidFill>
                        <a:latin typeface="Sakkal Majalla" pitchFamily="2" charset="-78"/>
                        <a:cs typeface="Sakkal Majalla" pitchFamily="2" charset="-78"/>
                      </a:endParaRPr>
                    </a:p>
                  </a:txBody>
                  <a:tcPr/>
                </a:tc>
              </a:tr>
            </a:tbl>
          </a:graphicData>
        </a:graphic>
      </p:graphicFrame>
      <p:pic>
        <p:nvPicPr>
          <p:cNvPr id="7169" name="Picture 1" descr="C:\Users\123\Desktop\خلفيات\wrowd390e0e3658[1].gif"/>
          <p:cNvPicPr>
            <a:picLocks noChangeAspect="1" noChangeArrowheads="1"/>
          </p:cNvPicPr>
          <p:nvPr/>
        </p:nvPicPr>
        <p:blipFill>
          <a:blip r:embed="rId2" cstate="print"/>
          <a:srcRect/>
          <a:stretch>
            <a:fillRect/>
          </a:stretch>
        </p:blipFill>
        <p:spPr bwMode="auto">
          <a:xfrm>
            <a:off x="0" y="4638675"/>
            <a:ext cx="2219325" cy="2219325"/>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6948264" y="135467"/>
            <a:ext cx="2123165" cy="817638"/>
            <a:chOff x="6948264" y="135467"/>
            <a:chExt cx="2123165" cy="817638"/>
          </a:xfrm>
        </p:grpSpPr>
        <p:sp>
          <p:nvSpPr>
            <p:cNvPr id="10" name="TextBox 9"/>
            <p:cNvSpPr txBox="1"/>
            <p:nvPr/>
          </p:nvSpPr>
          <p:spPr>
            <a:xfrm>
              <a:off x="6948264" y="323364"/>
              <a:ext cx="2016224" cy="461665"/>
            </a:xfrm>
            <a:prstGeom prst="rect">
              <a:avLst/>
            </a:prstGeom>
            <a:noFill/>
          </p:spPr>
          <p:txBody>
            <a:bodyPr wrap="square" rtlCol="1">
              <a:spAutoFit/>
            </a:bodyPr>
            <a:lstStyle/>
            <a:p>
              <a:r>
                <a:rPr lang="ar-SA" sz="2400" dirty="0" smtClean="0">
                  <a:solidFill>
                    <a:srgbClr val="FF0000"/>
                  </a:solidFill>
                  <a:latin typeface="Tahoma"/>
                  <a:ea typeface="Tahoma"/>
                  <a:cs typeface="Tahoma"/>
                </a:rPr>
                <a:t>ﻧﺸﺁﻁ :-</a:t>
              </a:r>
              <a:endParaRPr lang="ar-SA" sz="2400" dirty="0">
                <a:solidFill>
                  <a:srgbClr val="FF0000"/>
                </a:solidFill>
              </a:endParaRPr>
            </a:p>
          </p:txBody>
        </p:sp>
        <p:sp>
          <p:nvSpPr>
            <p:cNvPr id="11" name="Freeform 10"/>
            <p:cNvSpPr/>
            <p:nvPr/>
          </p:nvSpPr>
          <p:spPr>
            <a:xfrm>
              <a:off x="7600648" y="135467"/>
              <a:ext cx="1470781" cy="817638"/>
            </a:xfrm>
            <a:custGeom>
              <a:avLst/>
              <a:gdLst>
                <a:gd name="connsiteX0" fmla="*/ 4838 w 1470781"/>
                <a:gd name="connsiteY0" fmla="*/ 416076 h 817638"/>
                <a:gd name="connsiteX1" fmla="*/ 179009 w 1470781"/>
                <a:gd name="connsiteY1" fmla="*/ 53219 h 817638"/>
                <a:gd name="connsiteX2" fmla="*/ 527352 w 1470781"/>
                <a:gd name="connsiteY2" fmla="*/ 212876 h 817638"/>
                <a:gd name="connsiteX3" fmla="*/ 962781 w 1470781"/>
                <a:gd name="connsiteY3" fmla="*/ 9676 h 817638"/>
                <a:gd name="connsiteX4" fmla="*/ 1122438 w 1470781"/>
                <a:gd name="connsiteY4" fmla="*/ 154819 h 817638"/>
                <a:gd name="connsiteX5" fmla="*/ 1427238 w 1470781"/>
                <a:gd name="connsiteY5" fmla="*/ 212876 h 817638"/>
                <a:gd name="connsiteX6" fmla="*/ 1383695 w 1470781"/>
                <a:gd name="connsiteY6" fmla="*/ 503162 h 817638"/>
                <a:gd name="connsiteX7" fmla="*/ 1369181 w 1470781"/>
                <a:gd name="connsiteY7" fmla="*/ 778933 h 817638"/>
                <a:gd name="connsiteX8" fmla="*/ 1078895 w 1470781"/>
                <a:gd name="connsiteY8" fmla="*/ 662819 h 817638"/>
                <a:gd name="connsiteX9" fmla="*/ 556381 w 1470781"/>
                <a:gd name="connsiteY9" fmla="*/ 807962 h 817638"/>
                <a:gd name="connsiteX10" fmla="*/ 556381 w 1470781"/>
                <a:gd name="connsiteY10" fmla="*/ 604762 h 817638"/>
                <a:gd name="connsiteX11" fmla="*/ 77409 w 1470781"/>
                <a:gd name="connsiteY11" fmla="*/ 604762 h 817638"/>
                <a:gd name="connsiteX12" fmla="*/ 149981 w 1470781"/>
                <a:gd name="connsiteY12" fmla="*/ 445104 h 817638"/>
                <a:gd name="connsiteX13" fmla="*/ 4838 w 1470781"/>
                <a:gd name="connsiteY13" fmla="*/ 416076 h 81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0781" h="817638">
                  <a:moveTo>
                    <a:pt x="4838" y="416076"/>
                  </a:moveTo>
                  <a:cubicBezTo>
                    <a:pt x="9676" y="350762"/>
                    <a:pt x="91923" y="87086"/>
                    <a:pt x="179009" y="53219"/>
                  </a:cubicBezTo>
                  <a:cubicBezTo>
                    <a:pt x="266095" y="19352"/>
                    <a:pt x="396723" y="220133"/>
                    <a:pt x="527352" y="212876"/>
                  </a:cubicBezTo>
                  <a:cubicBezTo>
                    <a:pt x="657981" y="205619"/>
                    <a:pt x="863600" y="19352"/>
                    <a:pt x="962781" y="9676"/>
                  </a:cubicBezTo>
                  <a:cubicBezTo>
                    <a:pt x="1061962" y="0"/>
                    <a:pt x="1045029" y="120952"/>
                    <a:pt x="1122438" y="154819"/>
                  </a:cubicBezTo>
                  <a:cubicBezTo>
                    <a:pt x="1199847" y="188686"/>
                    <a:pt x="1383695" y="154819"/>
                    <a:pt x="1427238" y="212876"/>
                  </a:cubicBezTo>
                  <a:cubicBezTo>
                    <a:pt x="1470781" y="270933"/>
                    <a:pt x="1393371" y="408819"/>
                    <a:pt x="1383695" y="503162"/>
                  </a:cubicBezTo>
                  <a:cubicBezTo>
                    <a:pt x="1374019" y="597505"/>
                    <a:pt x="1419981" y="752324"/>
                    <a:pt x="1369181" y="778933"/>
                  </a:cubicBezTo>
                  <a:cubicBezTo>
                    <a:pt x="1318381" y="805542"/>
                    <a:pt x="1214362" y="657981"/>
                    <a:pt x="1078895" y="662819"/>
                  </a:cubicBezTo>
                  <a:cubicBezTo>
                    <a:pt x="943428" y="667657"/>
                    <a:pt x="643467" y="817638"/>
                    <a:pt x="556381" y="807962"/>
                  </a:cubicBezTo>
                  <a:cubicBezTo>
                    <a:pt x="469295" y="798286"/>
                    <a:pt x="636210" y="638629"/>
                    <a:pt x="556381" y="604762"/>
                  </a:cubicBezTo>
                  <a:cubicBezTo>
                    <a:pt x="476552" y="570895"/>
                    <a:pt x="145142" y="631372"/>
                    <a:pt x="77409" y="604762"/>
                  </a:cubicBezTo>
                  <a:cubicBezTo>
                    <a:pt x="9676" y="578152"/>
                    <a:pt x="164495" y="476552"/>
                    <a:pt x="149981" y="445104"/>
                  </a:cubicBezTo>
                  <a:cubicBezTo>
                    <a:pt x="135467" y="413656"/>
                    <a:pt x="0" y="481390"/>
                    <a:pt x="4838" y="416076"/>
                  </a:cubicBezTo>
                  <a:close/>
                </a:path>
              </a:pathLst>
            </a:cu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12" name="TextBox 11"/>
          <p:cNvSpPr txBox="1"/>
          <p:nvPr/>
        </p:nvSpPr>
        <p:spPr>
          <a:xfrm>
            <a:off x="1043608" y="980728"/>
            <a:ext cx="7776864" cy="5632311"/>
          </a:xfrm>
          <a:prstGeom prst="rect">
            <a:avLst/>
          </a:prstGeom>
          <a:noFill/>
        </p:spPr>
        <p:txBody>
          <a:bodyPr wrap="square" rtlCol="1">
            <a:spAutoFit/>
          </a:bodyPr>
          <a:lstStyle/>
          <a:p>
            <a:r>
              <a:rPr lang="ar-SA" dirty="0" smtClean="0">
                <a:solidFill>
                  <a:schemeClr val="accent2">
                    <a:lumMod val="50000"/>
                  </a:schemeClr>
                </a:solidFill>
                <a:latin typeface="Tahoma" pitchFamily="34" charset="0"/>
                <a:ea typeface="Tahoma" pitchFamily="34" charset="0"/>
                <a:cs typeface="Tahoma" pitchFamily="34" charset="0"/>
                <a:sym typeface="Wingdings"/>
              </a:rPr>
              <a:t></a:t>
            </a:r>
            <a:r>
              <a:rPr lang="ar-SA" dirty="0" smtClean="0">
                <a:solidFill>
                  <a:schemeClr val="accent2">
                    <a:lumMod val="50000"/>
                  </a:schemeClr>
                </a:solidFill>
                <a:latin typeface="Tahoma" pitchFamily="34" charset="0"/>
                <a:ea typeface="Tahoma" pitchFamily="34" charset="0"/>
                <a:cs typeface="Tahoma" pitchFamily="34" charset="0"/>
              </a:rPr>
              <a:t> تتوزع المساحات المزروعه في الدولة على أربع مناطق تشير اليها الخريطة الآتية:</a:t>
            </a:r>
          </a:p>
          <a:p>
            <a:endParaRPr lang="ar-SA" dirty="0" smtClean="0">
              <a:solidFill>
                <a:schemeClr val="accent2">
                  <a:lumMod val="50000"/>
                </a:schemeClr>
              </a:solidFill>
              <a:latin typeface="Tahoma" pitchFamily="34" charset="0"/>
              <a:ea typeface="Tahoma" pitchFamily="34" charset="0"/>
              <a:cs typeface="Tahoma" pitchFamily="34" charset="0"/>
            </a:endParaRPr>
          </a:p>
          <a:p>
            <a:r>
              <a:rPr lang="ar-SA" dirty="0" smtClean="0">
                <a:solidFill>
                  <a:srgbClr val="C00000"/>
                </a:solidFill>
                <a:latin typeface="Tahoma" pitchFamily="34" charset="0"/>
                <a:ea typeface="Tahoma" pitchFamily="34" charset="0"/>
                <a:cs typeface="Tahoma" pitchFamily="34" charset="0"/>
              </a:rPr>
              <a:t>استنتج من الخريطة المناطق الزراعية الرئيسة في الدولة:</a:t>
            </a:r>
          </a:p>
          <a:p>
            <a:endParaRPr lang="ar-SA" dirty="0" smtClean="0">
              <a:solidFill>
                <a:schemeClr val="accent2">
                  <a:lumMod val="50000"/>
                </a:schemeClr>
              </a:solidFill>
              <a:latin typeface="Tahoma" pitchFamily="34" charset="0"/>
              <a:ea typeface="Tahoma" pitchFamily="34" charset="0"/>
              <a:cs typeface="Tahoma" pitchFamily="34" charset="0"/>
            </a:endParaRPr>
          </a:p>
          <a:p>
            <a:r>
              <a:rPr lang="ar-SA" dirty="0" smtClean="0">
                <a:latin typeface="Tahoma" pitchFamily="34" charset="0"/>
                <a:ea typeface="Tahoma" pitchFamily="34" charset="0"/>
                <a:cs typeface="Tahoma" pitchFamily="34" charset="0"/>
              </a:rPr>
              <a:t>|..................................................................................................................................................................................................................................................................................................................................|</a:t>
            </a:r>
          </a:p>
          <a:p>
            <a:endParaRPr lang="ar-SA" dirty="0" smtClean="0">
              <a:solidFill>
                <a:schemeClr val="accent2">
                  <a:lumMod val="50000"/>
                </a:schemeClr>
              </a:solidFill>
              <a:latin typeface="Tahoma" pitchFamily="34" charset="0"/>
              <a:ea typeface="Tahoma" pitchFamily="34" charset="0"/>
              <a:cs typeface="Tahoma" pitchFamily="34" charset="0"/>
            </a:endParaRPr>
          </a:p>
          <a:p>
            <a:r>
              <a:rPr lang="ar-SA" dirty="0" smtClean="0">
                <a:solidFill>
                  <a:srgbClr val="C00000"/>
                </a:solidFill>
                <a:latin typeface="Tahoma" pitchFamily="34" charset="0"/>
                <a:ea typeface="Tahoma" pitchFamily="34" charset="0"/>
                <a:cs typeface="Tahoma" pitchFamily="34" charset="0"/>
              </a:rPr>
              <a:t>فسر تركز الزراعه في هذه المناطق :</a:t>
            </a:r>
          </a:p>
          <a:p>
            <a:endParaRPr lang="ar-SA" dirty="0" smtClean="0">
              <a:solidFill>
                <a:schemeClr val="accent2">
                  <a:lumMod val="50000"/>
                </a:schemeClr>
              </a:solidFill>
              <a:latin typeface="Tahoma" pitchFamily="34" charset="0"/>
              <a:ea typeface="Tahoma" pitchFamily="34" charset="0"/>
              <a:cs typeface="Tahoma" pitchFamily="34" charset="0"/>
            </a:endParaRPr>
          </a:p>
          <a:p>
            <a:r>
              <a:rPr lang="ar-SA" dirty="0" smtClean="0">
                <a:latin typeface="Tahoma" pitchFamily="34" charset="0"/>
                <a:ea typeface="Tahoma" pitchFamily="34" charset="0"/>
                <a:cs typeface="Tahoma" pitchFamily="34" charset="0"/>
              </a:rPr>
              <a:t>|..........................................................................................................|</a:t>
            </a:r>
          </a:p>
          <a:p>
            <a:endParaRPr lang="ar-SA" dirty="0" smtClean="0">
              <a:latin typeface="Tahoma" pitchFamily="34" charset="0"/>
              <a:ea typeface="Tahoma" pitchFamily="34" charset="0"/>
              <a:cs typeface="Tahoma" pitchFamily="34" charset="0"/>
            </a:endParaRPr>
          </a:p>
          <a:p>
            <a:r>
              <a:rPr lang="ar-SA" dirty="0" smtClean="0">
                <a:solidFill>
                  <a:srgbClr val="C00000"/>
                </a:solidFill>
                <a:latin typeface="Tahoma" pitchFamily="34" charset="0"/>
                <a:ea typeface="Tahoma" pitchFamily="34" charset="0"/>
                <a:cs typeface="Tahoma" pitchFamily="34" charset="0"/>
              </a:rPr>
              <a:t>سجل بعض أشكال الدعم الحكومي للزراعة :</a:t>
            </a:r>
          </a:p>
          <a:p>
            <a:endParaRPr lang="ar-SA" dirty="0" smtClean="0">
              <a:latin typeface="Tahoma" pitchFamily="34" charset="0"/>
              <a:ea typeface="Tahoma" pitchFamily="34" charset="0"/>
              <a:cs typeface="Tahoma" pitchFamily="34" charset="0"/>
            </a:endParaRPr>
          </a:p>
          <a:p>
            <a:pPr>
              <a:buFont typeface="Wingdings" pitchFamily="2" charset="2"/>
              <a:buChar char="w"/>
            </a:pPr>
            <a:r>
              <a:rPr lang="ar-SA" dirty="0" smtClean="0">
                <a:latin typeface="Tahoma" pitchFamily="34" charset="0"/>
                <a:ea typeface="Tahoma" pitchFamily="34" charset="0"/>
                <a:cs typeface="Tahoma" pitchFamily="34" charset="0"/>
                <a:sym typeface="Wingdings"/>
              </a:rPr>
              <a:t>تقديم القروض الميسرة للمزارعين .</a:t>
            </a:r>
          </a:p>
          <a:p>
            <a:endParaRPr lang="ar-SA" dirty="0" smtClean="0">
              <a:latin typeface="Tahoma" pitchFamily="34" charset="0"/>
              <a:ea typeface="Tahoma" pitchFamily="34" charset="0"/>
              <a:cs typeface="Tahoma" pitchFamily="34" charset="0"/>
              <a:sym typeface="Wingdings"/>
            </a:endParaRPr>
          </a:p>
          <a:p>
            <a:pPr>
              <a:buFont typeface="Wingdings" pitchFamily="2" charset="2"/>
              <a:buChar char="w"/>
            </a:pPr>
            <a:r>
              <a:rPr lang="ar-SA" dirty="0" smtClean="0">
                <a:latin typeface="Tahoma" pitchFamily="34" charset="0"/>
                <a:ea typeface="Tahoma" pitchFamily="34" charset="0"/>
                <a:cs typeface="Tahoma" pitchFamily="34" charset="0"/>
                <a:sym typeface="Wingdings"/>
              </a:rPr>
              <a:t> ........................................................................................</a:t>
            </a:r>
          </a:p>
          <a:p>
            <a:pPr>
              <a:buFont typeface="Wingdings" pitchFamily="2" charset="2"/>
              <a:buChar char="w"/>
            </a:pPr>
            <a:r>
              <a:rPr lang="ar-SA" dirty="0" smtClean="0">
                <a:latin typeface="Tahoma" pitchFamily="34" charset="0"/>
                <a:ea typeface="Tahoma" pitchFamily="34" charset="0"/>
                <a:cs typeface="Tahoma" pitchFamily="34" charset="0"/>
                <a:sym typeface="Wingdings"/>
              </a:rPr>
              <a:t> ........................................................................................</a:t>
            </a:r>
          </a:p>
          <a:p>
            <a:pPr>
              <a:buFont typeface="Wingdings" pitchFamily="2" charset="2"/>
              <a:buChar char="w"/>
            </a:pPr>
            <a:r>
              <a:rPr lang="ar-SA" dirty="0" smtClean="0">
                <a:latin typeface="Tahoma" pitchFamily="34" charset="0"/>
                <a:ea typeface="Tahoma" pitchFamily="34" charset="0"/>
                <a:cs typeface="Tahoma" pitchFamily="34" charset="0"/>
                <a:sym typeface="Wingdings"/>
              </a:rPr>
              <a:t> .........................................................................................</a:t>
            </a:r>
            <a:endParaRPr lang="ar-SA" dirty="0" smtClean="0">
              <a:latin typeface="Tahoma" pitchFamily="34" charset="0"/>
              <a:ea typeface="Tahoma" pitchFamily="34" charset="0"/>
              <a:cs typeface="Tahoma" pitchFamily="34" charset="0"/>
            </a:endParaRPr>
          </a:p>
        </p:txBody>
      </p:sp>
      <p:sp>
        <p:nvSpPr>
          <p:cNvPr id="13" name="Rectangle 12"/>
          <p:cNvSpPr/>
          <p:nvPr/>
        </p:nvSpPr>
        <p:spPr>
          <a:xfrm>
            <a:off x="3351834" y="3933056"/>
            <a:ext cx="3389068" cy="369332"/>
          </a:xfrm>
          <a:prstGeom prst="rect">
            <a:avLst/>
          </a:prstGeom>
          <a:solidFill>
            <a:schemeClr val="bg1"/>
          </a:solidFill>
        </p:spPr>
        <p:txBody>
          <a:bodyPr wrap="none">
            <a:spAutoFit/>
          </a:bodyPr>
          <a:lstStyle/>
          <a:p>
            <a:r>
              <a:rPr lang="ar-SA" dirty="0" smtClean="0">
                <a:solidFill>
                  <a:schemeClr val="accent1">
                    <a:lumMod val="50000"/>
                  </a:schemeClr>
                </a:solidFill>
                <a:latin typeface="Tahoma" pitchFamily="34" charset="0"/>
                <a:ea typeface="Tahoma" pitchFamily="34" charset="0"/>
                <a:cs typeface="Tahoma" pitchFamily="34" charset="0"/>
              </a:rPr>
              <a:t>التربه و وفره المياه وملائمة المناخ </a:t>
            </a:r>
            <a:endParaRPr lang="ar-SA" dirty="0">
              <a:solidFill>
                <a:schemeClr val="accent1">
                  <a:lumMod val="50000"/>
                </a:schemeClr>
              </a:solidFill>
              <a:latin typeface="Tahoma" pitchFamily="34" charset="0"/>
              <a:ea typeface="Tahoma" pitchFamily="34" charset="0"/>
              <a:cs typeface="Tahoma" pitchFamily="34" charset="0"/>
            </a:endParaRPr>
          </a:p>
        </p:txBody>
      </p:sp>
      <p:sp>
        <p:nvSpPr>
          <p:cNvPr id="14" name="Rectangle 13"/>
          <p:cNvSpPr/>
          <p:nvPr/>
        </p:nvSpPr>
        <p:spPr>
          <a:xfrm>
            <a:off x="1691680" y="2348880"/>
            <a:ext cx="5976664" cy="923330"/>
          </a:xfrm>
          <a:prstGeom prst="rect">
            <a:avLst/>
          </a:prstGeom>
          <a:solidFill>
            <a:schemeClr val="bg1"/>
          </a:solidFill>
        </p:spPr>
        <p:txBody>
          <a:bodyPr wrap="square">
            <a:spAutoFit/>
          </a:bodyPr>
          <a:lstStyle/>
          <a:p>
            <a:r>
              <a:rPr lang="ar-SA" dirty="0" smtClean="0">
                <a:solidFill>
                  <a:schemeClr val="accent1">
                    <a:lumMod val="50000"/>
                  </a:schemeClr>
                </a:solidFill>
                <a:latin typeface="Tahoma" pitchFamily="34" charset="0"/>
                <a:ea typeface="Tahoma" pitchFamily="34" charset="0"/>
                <a:cs typeface="Tahoma" pitchFamily="34" charset="0"/>
                <a:sym typeface="Wingdings"/>
              </a:rPr>
              <a:t></a:t>
            </a:r>
            <a:r>
              <a:rPr lang="ar-SA" dirty="0" smtClean="0">
                <a:solidFill>
                  <a:schemeClr val="accent1">
                    <a:lumMod val="50000"/>
                  </a:schemeClr>
                </a:solidFill>
                <a:latin typeface="Tahoma" pitchFamily="34" charset="0"/>
                <a:ea typeface="Tahoma" pitchFamily="34" charset="0"/>
                <a:cs typeface="Tahoma" pitchFamily="34" charset="0"/>
              </a:rPr>
              <a:t> السهول الحصويه في كل من الذيد وحتى ومسافي</a:t>
            </a:r>
            <a:r>
              <a:rPr lang="en-US" dirty="0" smtClean="0">
                <a:solidFill>
                  <a:schemeClr val="accent1">
                    <a:lumMod val="50000"/>
                  </a:schemeClr>
                </a:solidFill>
                <a:latin typeface="Tahoma" pitchFamily="34" charset="0"/>
                <a:ea typeface="Tahoma" pitchFamily="34" charset="0"/>
                <a:cs typeface="Tahoma" pitchFamily="34" charset="0"/>
              </a:rPr>
              <a:t/>
            </a:r>
            <a:br>
              <a:rPr lang="en-US" dirty="0" smtClean="0">
                <a:solidFill>
                  <a:schemeClr val="accent1">
                    <a:lumMod val="50000"/>
                  </a:schemeClr>
                </a:solidFill>
                <a:latin typeface="Tahoma" pitchFamily="34" charset="0"/>
                <a:ea typeface="Tahoma" pitchFamily="34" charset="0"/>
                <a:cs typeface="Tahoma" pitchFamily="34" charset="0"/>
              </a:rPr>
            </a:br>
            <a:r>
              <a:rPr lang="en-US" dirty="0" smtClean="0">
                <a:solidFill>
                  <a:schemeClr val="accent1">
                    <a:lumMod val="50000"/>
                  </a:schemeClr>
                </a:solidFill>
                <a:latin typeface="Tahoma" pitchFamily="34" charset="0"/>
                <a:ea typeface="Tahoma" pitchFamily="34" charset="0"/>
                <a:cs typeface="Tahoma" pitchFamily="34" charset="0"/>
                <a:sym typeface="Wingdings"/>
              </a:rPr>
              <a:t></a:t>
            </a:r>
            <a:r>
              <a:rPr lang="ar-SA" dirty="0" smtClean="0">
                <a:solidFill>
                  <a:schemeClr val="accent1">
                    <a:lumMod val="50000"/>
                  </a:schemeClr>
                </a:solidFill>
                <a:latin typeface="Tahoma" pitchFamily="34" charset="0"/>
                <a:ea typeface="Tahoma" pitchFamily="34" charset="0"/>
                <a:cs typeface="Tahoma" pitchFamily="34" charset="0"/>
              </a:rPr>
              <a:t> الوحدات في ليوا والعين</a:t>
            </a:r>
            <a:r>
              <a:rPr lang="en-US" dirty="0" smtClean="0">
                <a:solidFill>
                  <a:schemeClr val="accent1">
                    <a:lumMod val="50000"/>
                  </a:schemeClr>
                </a:solidFill>
                <a:latin typeface="Tahoma" pitchFamily="34" charset="0"/>
                <a:ea typeface="Tahoma" pitchFamily="34" charset="0"/>
                <a:cs typeface="Tahoma" pitchFamily="34" charset="0"/>
              </a:rPr>
              <a:t/>
            </a:r>
            <a:br>
              <a:rPr lang="en-US" dirty="0" smtClean="0">
                <a:solidFill>
                  <a:schemeClr val="accent1">
                    <a:lumMod val="50000"/>
                  </a:schemeClr>
                </a:solidFill>
                <a:latin typeface="Tahoma" pitchFamily="34" charset="0"/>
                <a:ea typeface="Tahoma" pitchFamily="34" charset="0"/>
                <a:cs typeface="Tahoma" pitchFamily="34" charset="0"/>
              </a:rPr>
            </a:br>
            <a:r>
              <a:rPr lang="ar-SA" dirty="0" smtClean="0">
                <a:solidFill>
                  <a:schemeClr val="accent1">
                    <a:lumMod val="50000"/>
                  </a:schemeClr>
                </a:solidFill>
                <a:latin typeface="Tahoma" pitchFamily="34" charset="0"/>
                <a:ea typeface="Tahoma" pitchFamily="34" charset="0"/>
                <a:cs typeface="Tahoma" pitchFamily="34" charset="0"/>
                <a:sym typeface="Wingdings"/>
              </a:rPr>
              <a:t></a:t>
            </a:r>
            <a:r>
              <a:rPr lang="ar-SA" dirty="0" smtClean="0">
                <a:solidFill>
                  <a:schemeClr val="accent1">
                    <a:lumMod val="50000"/>
                  </a:schemeClr>
                </a:solidFill>
                <a:latin typeface="Tahoma" pitchFamily="34" charset="0"/>
                <a:ea typeface="Tahoma" pitchFamily="34" charset="0"/>
                <a:cs typeface="Tahoma" pitchFamily="34" charset="0"/>
              </a:rPr>
              <a:t> مدينة زايد</a:t>
            </a:r>
            <a:endParaRPr lang="ar-SA" dirty="0">
              <a:solidFill>
                <a:schemeClr val="accent1">
                  <a:lumMod val="50000"/>
                </a:schemeClr>
              </a:solidFill>
              <a:latin typeface="Tahoma" pitchFamily="34" charset="0"/>
              <a:ea typeface="Tahoma" pitchFamily="34" charset="0"/>
              <a:cs typeface="Tahoma" pitchFamily="34" charset="0"/>
            </a:endParaRPr>
          </a:p>
        </p:txBody>
      </p:sp>
      <p:sp>
        <p:nvSpPr>
          <p:cNvPr id="15" name="Rectangle 14"/>
          <p:cNvSpPr/>
          <p:nvPr/>
        </p:nvSpPr>
        <p:spPr>
          <a:xfrm>
            <a:off x="1835696" y="5674022"/>
            <a:ext cx="6624736" cy="923330"/>
          </a:xfrm>
          <a:prstGeom prst="rect">
            <a:avLst/>
          </a:prstGeom>
          <a:solidFill>
            <a:schemeClr val="bg1"/>
          </a:solidFill>
        </p:spPr>
        <p:txBody>
          <a:bodyPr wrap="square">
            <a:spAutoFit/>
          </a:bodyPr>
          <a:lstStyle/>
          <a:p>
            <a:r>
              <a:rPr lang="ar-SA" dirty="0" smtClean="0">
                <a:solidFill>
                  <a:schemeClr val="accent1">
                    <a:lumMod val="50000"/>
                  </a:schemeClr>
                </a:solidFill>
                <a:latin typeface="Tahoma" pitchFamily="34" charset="0"/>
                <a:ea typeface="Tahoma" pitchFamily="34" charset="0"/>
                <a:cs typeface="Tahoma" pitchFamily="34" charset="0"/>
              </a:rPr>
              <a:t> شراء المحاصيل من المزارعين وغيرها</a:t>
            </a:r>
            <a:r>
              <a:rPr lang="en-US" dirty="0" smtClean="0">
                <a:solidFill>
                  <a:schemeClr val="accent1">
                    <a:lumMod val="50000"/>
                  </a:schemeClr>
                </a:solidFill>
                <a:latin typeface="Tahoma" pitchFamily="34" charset="0"/>
                <a:ea typeface="Tahoma" pitchFamily="34" charset="0"/>
                <a:cs typeface="Tahoma" pitchFamily="34" charset="0"/>
              </a:rPr>
              <a:t/>
            </a:r>
            <a:br>
              <a:rPr lang="en-US" dirty="0" smtClean="0">
                <a:solidFill>
                  <a:schemeClr val="accent1">
                    <a:lumMod val="50000"/>
                  </a:schemeClr>
                </a:solidFill>
                <a:latin typeface="Tahoma" pitchFamily="34" charset="0"/>
                <a:ea typeface="Tahoma" pitchFamily="34" charset="0"/>
                <a:cs typeface="Tahoma" pitchFamily="34" charset="0"/>
              </a:rPr>
            </a:br>
            <a:r>
              <a:rPr lang="en-US" dirty="0" smtClean="0">
                <a:solidFill>
                  <a:schemeClr val="accent1">
                    <a:lumMod val="50000"/>
                  </a:schemeClr>
                </a:solidFill>
                <a:latin typeface="Tahoma" pitchFamily="34" charset="0"/>
                <a:ea typeface="Tahoma" pitchFamily="34" charset="0"/>
                <a:cs typeface="Tahoma" pitchFamily="34" charset="0"/>
              </a:rPr>
              <a:t> </a:t>
            </a:r>
            <a:r>
              <a:rPr lang="ar-SA" dirty="0" smtClean="0">
                <a:solidFill>
                  <a:schemeClr val="accent1">
                    <a:lumMod val="50000"/>
                  </a:schemeClr>
                </a:solidFill>
                <a:latin typeface="Tahoma" pitchFamily="34" charset="0"/>
                <a:ea typeface="Tahoma" pitchFamily="34" charset="0"/>
                <a:cs typeface="Tahoma" pitchFamily="34" charset="0"/>
              </a:rPr>
              <a:t>أنشاء المراكز الزراعية والبيطرية</a:t>
            </a:r>
            <a:r>
              <a:rPr lang="en-US" dirty="0" smtClean="0">
                <a:solidFill>
                  <a:schemeClr val="accent1">
                    <a:lumMod val="50000"/>
                  </a:schemeClr>
                </a:solidFill>
                <a:latin typeface="Tahoma" pitchFamily="34" charset="0"/>
                <a:ea typeface="Tahoma" pitchFamily="34" charset="0"/>
                <a:cs typeface="Tahoma" pitchFamily="34" charset="0"/>
              </a:rPr>
              <a:t/>
            </a:r>
            <a:br>
              <a:rPr lang="en-US" dirty="0" smtClean="0">
                <a:solidFill>
                  <a:schemeClr val="accent1">
                    <a:lumMod val="50000"/>
                  </a:schemeClr>
                </a:solidFill>
                <a:latin typeface="Tahoma" pitchFamily="34" charset="0"/>
                <a:ea typeface="Tahoma" pitchFamily="34" charset="0"/>
                <a:cs typeface="Tahoma" pitchFamily="34" charset="0"/>
              </a:rPr>
            </a:br>
            <a:r>
              <a:rPr lang="en-US" dirty="0" smtClean="0">
                <a:solidFill>
                  <a:schemeClr val="accent1">
                    <a:lumMod val="50000"/>
                  </a:schemeClr>
                </a:solidFill>
                <a:latin typeface="Tahoma" pitchFamily="34" charset="0"/>
                <a:ea typeface="Tahoma" pitchFamily="34" charset="0"/>
                <a:cs typeface="Tahoma" pitchFamily="34" charset="0"/>
              </a:rPr>
              <a:t> </a:t>
            </a:r>
            <a:r>
              <a:rPr lang="ar-SA" dirty="0" smtClean="0">
                <a:solidFill>
                  <a:schemeClr val="accent1">
                    <a:lumMod val="50000"/>
                  </a:schemeClr>
                </a:solidFill>
                <a:latin typeface="Tahoma" pitchFamily="34" charset="0"/>
                <a:ea typeface="Tahoma" pitchFamily="34" charset="0"/>
                <a:cs typeface="Tahoma" pitchFamily="34" charset="0"/>
              </a:rPr>
              <a:t>توسيع الرقعة الزراعية وأستصلاح الأراضي وتوزيعا على المزارعين</a:t>
            </a:r>
            <a:endParaRPr lang="ar-SA" dirty="0">
              <a:solidFill>
                <a:schemeClr val="accent1">
                  <a:lumMod val="50000"/>
                </a:schemeClr>
              </a:solidFill>
              <a:latin typeface="Tahoma" pitchFamily="34" charset="0"/>
              <a:ea typeface="Tahoma" pitchFamily="34" charset="0"/>
              <a:cs typeface="Tahoma"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strVal val="#ppt_w*0.70"/>
                                          </p:val>
                                        </p:tav>
                                        <p:tav tm="100000">
                                          <p:val>
                                            <p:strVal val="#ppt_w"/>
                                          </p:val>
                                        </p:tav>
                                      </p:tavLst>
                                    </p:anim>
                                    <p:anim calcmode="lin" valueType="num">
                                      <p:cBhvr>
                                        <p:cTn id="15" dur="1000" fill="hold"/>
                                        <p:tgtEl>
                                          <p:spTgt spid="13"/>
                                        </p:tgtEl>
                                        <p:attrNameLst>
                                          <p:attrName>ppt_h</p:attrName>
                                        </p:attrNameLst>
                                      </p:cBhvr>
                                      <p:tavLst>
                                        <p:tav tm="0">
                                          <p:val>
                                            <p:strVal val="#ppt_h"/>
                                          </p:val>
                                        </p:tav>
                                        <p:tav tm="100000">
                                          <p:val>
                                            <p:strVal val="#ppt_h"/>
                                          </p:val>
                                        </p:tav>
                                      </p:tavLst>
                                    </p:anim>
                                    <p:animEffect transition="in" filter="fade">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683568" y="476672"/>
            <a:ext cx="8460432" cy="3416320"/>
          </a:xfrm>
          <a:prstGeom prst="rect">
            <a:avLst/>
          </a:prstGeom>
          <a:noFill/>
        </p:spPr>
        <p:txBody>
          <a:bodyPr wrap="square" rtlCol="1">
            <a:spAutoFit/>
          </a:bodyPr>
          <a:lstStyle/>
          <a:p>
            <a:pPr algn="ctr"/>
            <a:r>
              <a:rPr lang="ar-SA" sz="3600" dirty="0" smtClean="0">
                <a:solidFill>
                  <a:srgbClr val="FF0000"/>
                </a:solidFill>
                <a:latin typeface="Microsoft Uighur" pitchFamily="2" charset="-78"/>
                <a:cs typeface="Microsoft Uighur" pitchFamily="2" charset="-78"/>
              </a:rPr>
              <a:t>وقد حققت الدولة اكتفاء ذاتياً في بعض المحاصيل الزراعية مثل التمور، ...</a:t>
            </a:r>
          </a:p>
          <a:p>
            <a:pPr algn="ctr"/>
            <a:endParaRPr lang="ar-SA" sz="3600" dirty="0" smtClean="0">
              <a:solidFill>
                <a:srgbClr val="FF0000"/>
              </a:solidFill>
              <a:latin typeface="Microsoft Uighur" pitchFamily="2" charset="-78"/>
              <a:cs typeface="Microsoft Uighur" pitchFamily="2" charset="-78"/>
            </a:endParaRPr>
          </a:p>
          <a:p>
            <a:pPr algn="ctr"/>
            <a:endParaRPr lang="ar-SA" sz="3600" dirty="0" smtClean="0">
              <a:solidFill>
                <a:srgbClr val="FF0000"/>
              </a:solidFill>
              <a:latin typeface="Microsoft Uighur" pitchFamily="2" charset="-78"/>
              <a:cs typeface="Microsoft Uighur" pitchFamily="2" charset="-78"/>
            </a:endParaRPr>
          </a:p>
          <a:p>
            <a:pPr algn="ctr"/>
            <a:r>
              <a:rPr lang="ar-SA" sz="3600" dirty="0" smtClean="0">
                <a:solidFill>
                  <a:srgbClr val="FF0000"/>
                </a:solidFill>
                <a:latin typeface="Microsoft Uighur" pitchFamily="2" charset="-78"/>
                <a:cs typeface="Microsoft Uighur" pitchFamily="2" charset="-78"/>
              </a:rPr>
              <a:t>حيث تحتل المركز السابع على المستوى العالمي أي حولي </a:t>
            </a:r>
            <a:r>
              <a:rPr lang="en-US" sz="3600" dirty="0" smtClean="0">
                <a:solidFill>
                  <a:srgbClr val="FF0000"/>
                </a:solidFill>
                <a:latin typeface="Microsoft Uighur" pitchFamily="2" charset="-78"/>
                <a:cs typeface="Microsoft Uighur" pitchFamily="2" charset="-78"/>
              </a:rPr>
              <a:t>(6%)</a:t>
            </a:r>
            <a:r>
              <a:rPr lang="ar-SA" sz="3600" dirty="0" smtClean="0">
                <a:solidFill>
                  <a:srgbClr val="FF0000"/>
                </a:solidFill>
                <a:latin typeface="Microsoft Uighur" pitchFamily="2" charset="-78"/>
                <a:cs typeface="Microsoft Uighur" pitchFamily="2" charset="-78"/>
              </a:rPr>
              <a:t> من هذا الإنتاج، و وصل عدد أشجار النخيل إلى أكثر من ( </a:t>
            </a:r>
            <a:r>
              <a:rPr lang="en-US" sz="3600" dirty="0" smtClean="0">
                <a:solidFill>
                  <a:srgbClr val="FF0000"/>
                </a:solidFill>
                <a:latin typeface="Microsoft Uighur" pitchFamily="2" charset="-78"/>
                <a:cs typeface="Microsoft Uighur" pitchFamily="2" charset="-78"/>
              </a:rPr>
              <a:t>41</a:t>
            </a:r>
            <a:r>
              <a:rPr lang="ar-SA" sz="3600" dirty="0" smtClean="0">
                <a:solidFill>
                  <a:srgbClr val="FF0000"/>
                </a:solidFill>
                <a:latin typeface="Microsoft Uighur" pitchFamily="2" charset="-78"/>
                <a:cs typeface="Microsoft Uighur" pitchFamily="2" charset="-78"/>
              </a:rPr>
              <a:t> مليون نخلة )، طبقاً للإحصاءات عام ( </a:t>
            </a:r>
            <a:r>
              <a:rPr lang="en-US" sz="3600" dirty="0" smtClean="0">
                <a:solidFill>
                  <a:srgbClr val="FF0000"/>
                </a:solidFill>
                <a:latin typeface="Microsoft Uighur" pitchFamily="2" charset="-78"/>
                <a:cs typeface="Microsoft Uighur" pitchFamily="2" charset="-78"/>
              </a:rPr>
              <a:t>2005</a:t>
            </a:r>
            <a:r>
              <a:rPr lang="ar-SA" sz="3600" dirty="0" smtClean="0">
                <a:solidFill>
                  <a:srgbClr val="FF0000"/>
                </a:solidFill>
                <a:latin typeface="Microsoft Uighur" pitchFamily="2" charset="-78"/>
                <a:cs typeface="Microsoft Uighur" pitchFamily="2" charset="-78"/>
              </a:rPr>
              <a:t> م ).</a:t>
            </a:r>
            <a:endParaRPr lang="ar-SA" sz="3600" dirty="0">
              <a:solidFill>
                <a:srgbClr val="FF0000"/>
              </a:solidFill>
              <a:latin typeface="Microsoft Uighur" pitchFamily="2" charset="-78"/>
              <a:cs typeface="Microsoft Uighur" pitchFamily="2" charset="-78"/>
            </a:endParaRPr>
          </a:p>
        </p:txBody>
      </p:sp>
      <p:pic>
        <p:nvPicPr>
          <p:cNvPr id="8194" name="Picture 2" descr="http://arabic.cnn.com/2009/entertainment/10/29/dates.UAE/st.dates.jpg_-1_-1.jpg"/>
          <p:cNvPicPr>
            <a:picLocks noChangeAspect="1" noChangeArrowheads="1"/>
          </p:cNvPicPr>
          <p:nvPr/>
        </p:nvPicPr>
        <p:blipFill>
          <a:blip r:embed="rId2" cstate="print"/>
          <a:srcRect/>
          <a:stretch>
            <a:fillRect/>
          </a:stretch>
        </p:blipFill>
        <p:spPr bwMode="auto">
          <a:xfrm>
            <a:off x="4067944" y="1052736"/>
            <a:ext cx="1629172" cy="1221880"/>
          </a:xfrm>
          <a:prstGeom prst="rect">
            <a:avLst/>
          </a:prstGeom>
          <a:ln>
            <a:noFill/>
          </a:ln>
          <a:effectLst>
            <a:softEdge rad="112500"/>
          </a:effectLst>
        </p:spPr>
      </p:pic>
      <p:pic>
        <p:nvPicPr>
          <p:cNvPr id="8195" name="Picture 3" descr="C:\Users\123\Desktop\ᶔᵿᵴḩḕṜ\thierd corss\Ģøӟяаƒĕα☻\alomuger26[1].jpg"/>
          <p:cNvPicPr>
            <a:picLocks noChangeAspect="1" noChangeArrowheads="1"/>
          </p:cNvPicPr>
          <p:nvPr/>
        </p:nvPicPr>
        <p:blipFill>
          <a:blip r:embed="rId3" cstate="print"/>
          <a:srcRect/>
          <a:stretch>
            <a:fillRect/>
          </a:stretch>
        </p:blipFill>
        <p:spPr bwMode="auto">
          <a:xfrm>
            <a:off x="2771800" y="3789040"/>
            <a:ext cx="2592288" cy="1942811"/>
          </a:xfrm>
          <a:prstGeom prst="rect">
            <a:avLst/>
          </a:prstGeom>
          <a:ln>
            <a:noFill/>
          </a:ln>
          <a:effectLst>
            <a:softEdge rad="112500"/>
          </a:effectLst>
        </p:spPr>
      </p:pic>
      <p:pic>
        <p:nvPicPr>
          <p:cNvPr id="8196" name="Picture 4" descr="C:\Users\123\Desktop\ᶔᵿᵴḩḕṜ\thierd corss\Ģøӟяаƒĕα☻\1887137218[1].jpg"/>
          <p:cNvPicPr>
            <a:picLocks noChangeAspect="1" noChangeArrowheads="1"/>
          </p:cNvPicPr>
          <p:nvPr/>
        </p:nvPicPr>
        <p:blipFill>
          <a:blip r:embed="rId4" cstate="print"/>
          <a:srcRect/>
          <a:stretch>
            <a:fillRect/>
          </a:stretch>
        </p:blipFill>
        <p:spPr bwMode="auto">
          <a:xfrm>
            <a:off x="3851920" y="4797152"/>
            <a:ext cx="2372319" cy="1872208"/>
          </a:xfrm>
          <a:prstGeom prst="rect">
            <a:avLst/>
          </a:prstGeom>
          <a:ln>
            <a:noFill/>
          </a:ln>
          <a:effectLst>
            <a:softEdge rad="112500"/>
          </a:effectLst>
        </p:spPr>
      </p:pic>
      <p:pic>
        <p:nvPicPr>
          <p:cNvPr id="8197" name="Picture 5" descr="C:\Users\123\Desktop\ᶔᵿᵴḩḕṜ\thierd corss\Ģøӟяаƒĕα☻\788a[1].jpg"/>
          <p:cNvPicPr>
            <a:picLocks noChangeAspect="1" noChangeArrowheads="1"/>
          </p:cNvPicPr>
          <p:nvPr/>
        </p:nvPicPr>
        <p:blipFill>
          <a:blip r:embed="rId5" cstate="print"/>
          <a:srcRect/>
          <a:stretch>
            <a:fillRect/>
          </a:stretch>
        </p:blipFill>
        <p:spPr bwMode="auto">
          <a:xfrm>
            <a:off x="5076056" y="3914998"/>
            <a:ext cx="1656184" cy="2466330"/>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5400000">
            <a:off x="-3069468" y="3104964"/>
            <a:ext cx="6858000" cy="648072"/>
            <a:chOff x="0" y="116632"/>
            <a:chExt cx="9144000" cy="648072"/>
          </a:xfrm>
        </p:grpSpPr>
        <p:cxnSp>
          <p:nvCxnSpPr>
            <p:cNvPr id="3" name="Straight Connector 2"/>
            <p:cNvCxnSpPr/>
            <p:nvPr/>
          </p:nvCxnSpPr>
          <p:spPr>
            <a:xfrm>
              <a:off x="0" y="116632"/>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188640"/>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0" y="332656"/>
              <a:ext cx="9144000" cy="216024"/>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6" name="Straight Connector 5"/>
            <p:cNvCxnSpPr/>
            <p:nvPr/>
          </p:nvCxnSpPr>
          <p:spPr>
            <a:xfrm>
              <a:off x="0" y="26064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0" y="620688"/>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692696"/>
              <a:ext cx="91440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764704"/>
              <a:ext cx="9144000"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971600" y="15007"/>
            <a:ext cx="8172400" cy="461665"/>
          </a:xfrm>
          <a:prstGeom prst="rect">
            <a:avLst/>
          </a:prstGeom>
          <a:noFill/>
        </p:spPr>
        <p:txBody>
          <a:bodyPr wrap="square" rtlCol="1">
            <a:spAutoFit/>
          </a:bodyPr>
          <a:lstStyle/>
          <a:p>
            <a:r>
              <a:rPr lang="ar-SA" sz="2400" dirty="0" smtClean="0">
                <a:solidFill>
                  <a:srgbClr val="C00000"/>
                </a:solidFill>
                <a:latin typeface="Tahoma" pitchFamily="34" charset="0"/>
                <a:ea typeface="Tahoma" pitchFamily="34" charset="0"/>
                <a:cs typeface="Tahoma" pitchFamily="34" charset="0"/>
                <a:sym typeface="Wingdings"/>
              </a:rPr>
              <a:t> الزراعـ</a:t>
            </a:r>
            <a:r>
              <a:rPr lang="ar-SA" sz="2400" dirty="0" smtClean="0">
                <a:solidFill>
                  <a:srgbClr val="C00000"/>
                </a:solidFill>
                <a:latin typeface="Tahoma"/>
                <a:ea typeface="Tahoma"/>
                <a:cs typeface="Tahoma"/>
                <a:sym typeface="Wingdings"/>
              </a:rPr>
              <a:t>ﮧ</a:t>
            </a:r>
            <a:r>
              <a:rPr lang="ar-SA" sz="2400" dirty="0" smtClean="0">
                <a:solidFill>
                  <a:srgbClr val="C00000"/>
                </a:solidFill>
                <a:latin typeface="Tahoma" pitchFamily="34" charset="0"/>
                <a:ea typeface="Tahoma" pitchFamily="34" charset="0"/>
                <a:cs typeface="Tahoma" pitchFamily="34" charset="0"/>
                <a:sym typeface="Wingdings"/>
              </a:rPr>
              <a:t> والرعي وصيد الـآسمـــــــــــآكـ :...</a:t>
            </a:r>
            <a:endParaRPr lang="ar-SA" sz="2400" dirty="0">
              <a:solidFill>
                <a:srgbClr val="C00000"/>
              </a:solidFill>
              <a:latin typeface="Tahoma" pitchFamily="34" charset="0"/>
              <a:ea typeface="Tahoma" pitchFamily="34" charset="0"/>
              <a:cs typeface="Tahoma" pitchFamily="34" charset="0"/>
            </a:endParaRPr>
          </a:p>
        </p:txBody>
      </p:sp>
      <p:sp>
        <p:nvSpPr>
          <p:cNvPr id="11" name="TextBox 10"/>
          <p:cNvSpPr txBox="1"/>
          <p:nvPr/>
        </p:nvSpPr>
        <p:spPr>
          <a:xfrm>
            <a:off x="971600" y="735087"/>
            <a:ext cx="8172400" cy="461665"/>
          </a:xfrm>
          <a:prstGeom prst="rect">
            <a:avLst/>
          </a:prstGeom>
          <a:noFill/>
        </p:spPr>
        <p:txBody>
          <a:bodyPr wrap="square" rtlCol="1">
            <a:spAutoFit/>
          </a:bodyPr>
          <a:lstStyle/>
          <a:p>
            <a:r>
              <a:rPr lang="ar-SA" sz="2400" dirty="0" smtClean="0">
                <a:solidFill>
                  <a:srgbClr val="C00000"/>
                </a:solidFill>
                <a:latin typeface="Tahoma" pitchFamily="34" charset="0"/>
                <a:ea typeface="Tahoma" pitchFamily="34" charset="0"/>
                <a:cs typeface="Tahoma" pitchFamily="34" charset="0"/>
                <a:sym typeface="Wingdings"/>
              </a:rPr>
              <a:t> الثورة الحيوآنيـ</a:t>
            </a:r>
            <a:r>
              <a:rPr lang="ar-SA" sz="2400" dirty="0" smtClean="0">
                <a:solidFill>
                  <a:srgbClr val="C00000"/>
                </a:solidFill>
                <a:latin typeface="Tahoma"/>
                <a:ea typeface="Tahoma"/>
                <a:cs typeface="Tahoma"/>
                <a:sym typeface="Wingdings"/>
              </a:rPr>
              <a:t>ﮧ :-</a:t>
            </a:r>
            <a:endParaRPr lang="ar-SA" sz="2400" dirty="0">
              <a:solidFill>
                <a:srgbClr val="C00000"/>
              </a:solidFill>
              <a:latin typeface="Tahoma" pitchFamily="34" charset="0"/>
              <a:ea typeface="Tahoma" pitchFamily="34" charset="0"/>
              <a:cs typeface="Tahoma" pitchFamily="34" charset="0"/>
            </a:endParaRPr>
          </a:p>
        </p:txBody>
      </p:sp>
      <p:sp>
        <p:nvSpPr>
          <p:cNvPr id="12" name="TextBox 11"/>
          <p:cNvSpPr txBox="1"/>
          <p:nvPr/>
        </p:nvSpPr>
        <p:spPr>
          <a:xfrm>
            <a:off x="1043608" y="1325081"/>
            <a:ext cx="7776864" cy="2585323"/>
          </a:xfrm>
          <a:prstGeom prst="rect">
            <a:avLst/>
          </a:prstGeom>
          <a:noFill/>
        </p:spPr>
        <p:txBody>
          <a:bodyPr wrap="square" rtlCol="1">
            <a:spAutoFit/>
          </a:bodyPr>
          <a:lstStyle/>
          <a:p>
            <a:r>
              <a:rPr lang="ar-SA" dirty="0" smtClean="0">
                <a:solidFill>
                  <a:schemeClr val="accent2">
                    <a:lumMod val="50000"/>
                  </a:schemeClr>
                </a:solidFill>
                <a:latin typeface="Tahoma" pitchFamily="34" charset="0"/>
                <a:ea typeface="Tahoma" pitchFamily="34" charset="0"/>
                <a:cs typeface="Tahoma" pitchFamily="34" charset="0"/>
                <a:sym typeface="Wingdings"/>
              </a:rPr>
              <a:t></a:t>
            </a:r>
            <a:r>
              <a:rPr lang="ar-SA" dirty="0" smtClean="0">
                <a:solidFill>
                  <a:schemeClr val="accent2">
                    <a:lumMod val="50000"/>
                  </a:schemeClr>
                </a:solidFill>
                <a:latin typeface="Tahoma" pitchFamily="34" charset="0"/>
                <a:ea typeface="Tahoma" pitchFamily="34" charset="0"/>
                <a:cs typeface="Tahoma" pitchFamily="34" charset="0"/>
              </a:rPr>
              <a:t> تتبع الدولة أساليب حديثة لتطوير الثورة الحيوانية، ومنها :</a:t>
            </a:r>
          </a:p>
          <a:p>
            <a:endParaRPr lang="ar-SA" dirty="0" smtClean="0">
              <a:solidFill>
                <a:schemeClr val="accent2">
                  <a:lumMod val="50000"/>
                </a:schemeClr>
              </a:solidFill>
              <a:latin typeface="Tahoma" pitchFamily="34" charset="0"/>
              <a:ea typeface="Tahoma" pitchFamily="34" charset="0"/>
              <a:cs typeface="Tahoma" pitchFamily="34" charset="0"/>
            </a:endParaRPr>
          </a:p>
          <a:p>
            <a:pPr>
              <a:buFont typeface="Wingdings" pitchFamily="2" charset="2"/>
              <a:buChar char="§"/>
            </a:pPr>
            <a:r>
              <a:rPr lang="ar-SA" dirty="0" smtClean="0">
                <a:latin typeface="Tahoma" pitchFamily="34" charset="0"/>
                <a:ea typeface="Tahoma" pitchFamily="34" charset="0"/>
                <a:cs typeface="Tahoma" pitchFamily="34" charset="0"/>
                <a:sym typeface="Wingdings"/>
              </a:rPr>
              <a:t>إنشاء العيادات البيطرية، والمختبرات العلمية ذات الصلة بالانتاج الحيواني.</a:t>
            </a:r>
          </a:p>
          <a:p>
            <a:endParaRPr lang="ar-SA" dirty="0" smtClean="0">
              <a:latin typeface="Tahoma" pitchFamily="34" charset="0"/>
              <a:ea typeface="Tahoma" pitchFamily="34" charset="0"/>
              <a:cs typeface="Tahoma" pitchFamily="34" charset="0"/>
              <a:sym typeface="Wingdings"/>
            </a:endParaRPr>
          </a:p>
          <a:p>
            <a:pPr>
              <a:buFont typeface="Wingdings" pitchFamily="2" charset="2"/>
              <a:buChar char="§"/>
            </a:pPr>
            <a:r>
              <a:rPr lang="ar-SA" dirty="0" smtClean="0">
                <a:latin typeface="Tahoma" pitchFamily="34" charset="0"/>
                <a:ea typeface="Tahoma" pitchFamily="34" charset="0"/>
                <a:cs typeface="Tahoma" pitchFamily="34" charset="0"/>
                <a:sym typeface="Wingdings"/>
              </a:rPr>
              <a:t>...........................................................................................................</a:t>
            </a:r>
          </a:p>
          <a:p>
            <a:endParaRPr lang="ar-SA" dirty="0" smtClean="0">
              <a:latin typeface="Tahoma" pitchFamily="34" charset="0"/>
              <a:ea typeface="Tahoma" pitchFamily="34" charset="0"/>
              <a:cs typeface="Tahoma" pitchFamily="34" charset="0"/>
              <a:sym typeface="Wingdings"/>
            </a:endParaRPr>
          </a:p>
          <a:p>
            <a:pPr>
              <a:buFont typeface="Wingdings" pitchFamily="2" charset="2"/>
              <a:buChar char="§"/>
            </a:pPr>
            <a:r>
              <a:rPr lang="ar-SA" dirty="0" smtClean="0">
                <a:latin typeface="Tahoma" pitchFamily="34" charset="0"/>
                <a:ea typeface="Tahoma" pitchFamily="34" charset="0"/>
                <a:cs typeface="Tahoma" pitchFamily="34" charset="0"/>
                <a:sym typeface="Wingdings"/>
              </a:rPr>
              <a:t>...........................................................................................................</a:t>
            </a:r>
          </a:p>
          <a:p>
            <a:endParaRPr lang="ar-SA" dirty="0" smtClean="0">
              <a:latin typeface="Tahoma" pitchFamily="34" charset="0"/>
              <a:ea typeface="Tahoma" pitchFamily="34" charset="0"/>
              <a:cs typeface="Tahoma" pitchFamily="34" charset="0"/>
              <a:sym typeface="Wingdings"/>
            </a:endParaRPr>
          </a:p>
          <a:p>
            <a:pPr>
              <a:buFont typeface="Wingdings" pitchFamily="2" charset="2"/>
              <a:buChar char="§"/>
            </a:pPr>
            <a:r>
              <a:rPr lang="ar-SA" dirty="0" smtClean="0">
                <a:latin typeface="Tahoma" pitchFamily="34" charset="0"/>
                <a:ea typeface="Tahoma" pitchFamily="34" charset="0"/>
                <a:cs typeface="Tahoma" pitchFamily="34" charset="0"/>
                <a:sym typeface="Wingdings"/>
              </a:rPr>
              <a:t>...........................................................................................................</a:t>
            </a:r>
            <a:endParaRPr lang="ar-SA" dirty="0" smtClean="0">
              <a:latin typeface="Tahoma" pitchFamily="34" charset="0"/>
              <a:ea typeface="Tahoma" pitchFamily="34" charset="0"/>
              <a:cs typeface="Tahoma" pitchFamily="34" charset="0"/>
            </a:endParaRPr>
          </a:p>
        </p:txBody>
      </p:sp>
      <p:sp>
        <p:nvSpPr>
          <p:cNvPr id="13" name="Rectangle 12"/>
          <p:cNvSpPr/>
          <p:nvPr/>
        </p:nvSpPr>
        <p:spPr>
          <a:xfrm>
            <a:off x="1187624" y="2348880"/>
            <a:ext cx="7344816" cy="1754326"/>
          </a:xfrm>
          <a:prstGeom prst="rect">
            <a:avLst/>
          </a:prstGeom>
          <a:solidFill>
            <a:schemeClr val="bg1"/>
          </a:solidFill>
        </p:spPr>
        <p:txBody>
          <a:bodyPr wrap="square">
            <a:spAutoFit/>
          </a:bodyPr>
          <a:lstStyle/>
          <a:p>
            <a:pPr algn="ctr"/>
            <a:r>
              <a:rPr lang="ar-SA" dirty="0" smtClean="0">
                <a:solidFill>
                  <a:schemeClr val="accent1">
                    <a:lumMod val="50000"/>
                  </a:schemeClr>
                </a:solidFill>
                <a:latin typeface="Tahoma" pitchFamily="34" charset="0"/>
                <a:ea typeface="Tahoma" pitchFamily="34" charset="0"/>
                <a:cs typeface="Tahoma" pitchFamily="34" charset="0"/>
              </a:rPr>
              <a:t>إقامة المزارع النموذجية لحقول الدواجن</a:t>
            </a:r>
          </a:p>
          <a:p>
            <a:pPr algn="ctr"/>
            <a:r>
              <a:rPr lang="en-US" dirty="0" smtClean="0">
                <a:solidFill>
                  <a:schemeClr val="accent1">
                    <a:lumMod val="50000"/>
                  </a:schemeClr>
                </a:solidFill>
                <a:latin typeface="Tahoma" pitchFamily="34" charset="0"/>
                <a:ea typeface="Tahoma" pitchFamily="34" charset="0"/>
                <a:cs typeface="Tahoma" pitchFamily="34" charset="0"/>
              </a:rPr>
              <a:t/>
            </a:r>
            <a:br>
              <a:rPr lang="en-US" dirty="0" smtClean="0">
                <a:solidFill>
                  <a:schemeClr val="accent1">
                    <a:lumMod val="50000"/>
                  </a:schemeClr>
                </a:solidFill>
                <a:latin typeface="Tahoma" pitchFamily="34" charset="0"/>
                <a:ea typeface="Tahoma" pitchFamily="34" charset="0"/>
                <a:cs typeface="Tahoma" pitchFamily="34" charset="0"/>
              </a:rPr>
            </a:br>
            <a:r>
              <a:rPr lang="ar-SA" dirty="0" smtClean="0">
                <a:solidFill>
                  <a:schemeClr val="accent1">
                    <a:lumMod val="50000"/>
                  </a:schemeClr>
                </a:solidFill>
                <a:latin typeface="Tahoma" pitchFamily="34" charset="0"/>
                <a:ea typeface="Tahoma" pitchFamily="34" charset="0"/>
                <a:cs typeface="Tahoma" pitchFamily="34" charset="0"/>
              </a:rPr>
              <a:t>استخدام الأساليب والتقنيات الحديثة وتربية الحيوانات</a:t>
            </a:r>
          </a:p>
          <a:p>
            <a:pPr algn="ctr"/>
            <a:r>
              <a:rPr lang="en-US" dirty="0" smtClean="0">
                <a:solidFill>
                  <a:schemeClr val="accent1">
                    <a:lumMod val="50000"/>
                  </a:schemeClr>
                </a:solidFill>
                <a:latin typeface="Tahoma" pitchFamily="34" charset="0"/>
                <a:ea typeface="Tahoma" pitchFamily="34" charset="0"/>
                <a:cs typeface="Tahoma" pitchFamily="34" charset="0"/>
              </a:rPr>
              <a:t/>
            </a:r>
            <a:br>
              <a:rPr lang="en-US" dirty="0" smtClean="0">
                <a:solidFill>
                  <a:schemeClr val="accent1">
                    <a:lumMod val="50000"/>
                  </a:schemeClr>
                </a:solidFill>
                <a:latin typeface="Tahoma" pitchFamily="34" charset="0"/>
                <a:ea typeface="Tahoma" pitchFamily="34" charset="0"/>
                <a:cs typeface="Tahoma" pitchFamily="34" charset="0"/>
              </a:rPr>
            </a:br>
            <a:r>
              <a:rPr lang="ar-SA" dirty="0" smtClean="0">
                <a:solidFill>
                  <a:schemeClr val="accent1">
                    <a:lumMod val="50000"/>
                  </a:schemeClr>
                </a:solidFill>
                <a:latin typeface="Tahoma" pitchFamily="34" charset="0"/>
                <a:ea typeface="Tahoma" pitchFamily="34" charset="0"/>
                <a:cs typeface="Tahoma" pitchFamily="34" charset="0"/>
              </a:rPr>
              <a:t>الاهتمام بالتنمية وبالثوره السمكيه والمحافظه عليها ( إتباع أساليب الحديثة</a:t>
            </a:r>
            <a:r>
              <a:rPr lang="en-US" dirty="0" smtClean="0">
                <a:solidFill>
                  <a:schemeClr val="accent1">
                    <a:lumMod val="50000"/>
                  </a:schemeClr>
                </a:solidFill>
                <a:latin typeface="Tahoma" pitchFamily="34" charset="0"/>
                <a:ea typeface="Tahoma" pitchFamily="34" charset="0"/>
                <a:cs typeface="Tahoma" pitchFamily="34" charset="0"/>
              </a:rPr>
              <a:t>(</a:t>
            </a:r>
            <a:br>
              <a:rPr lang="en-US" dirty="0" smtClean="0">
                <a:solidFill>
                  <a:schemeClr val="accent1">
                    <a:lumMod val="50000"/>
                  </a:schemeClr>
                </a:solidFill>
                <a:latin typeface="Tahoma" pitchFamily="34" charset="0"/>
                <a:ea typeface="Tahoma" pitchFamily="34" charset="0"/>
                <a:cs typeface="Tahoma" pitchFamily="34" charset="0"/>
              </a:rPr>
            </a:br>
            <a:endParaRPr lang="ar-SA" dirty="0">
              <a:solidFill>
                <a:schemeClr val="accent1">
                  <a:lumMod val="50000"/>
                </a:schemeClr>
              </a:solidFill>
              <a:latin typeface="Tahoma" pitchFamily="34" charset="0"/>
              <a:ea typeface="Tahoma" pitchFamily="34" charset="0"/>
              <a:cs typeface="Tahoma" pitchFamily="34" charset="0"/>
            </a:endParaRPr>
          </a:p>
        </p:txBody>
      </p:sp>
      <p:pic>
        <p:nvPicPr>
          <p:cNvPr id="7169" name="Picture 1" descr="C:\Users\123\Desktop\ᶔᵿᵴḩḕṜ\thierd corss\Ģøӟяаƒĕα☻\13a-md-36611[1].jpg"/>
          <p:cNvPicPr>
            <a:picLocks noChangeAspect="1" noChangeArrowheads="1"/>
          </p:cNvPicPr>
          <p:nvPr/>
        </p:nvPicPr>
        <p:blipFill>
          <a:blip r:embed="rId2" cstate="print"/>
          <a:srcRect/>
          <a:stretch>
            <a:fillRect/>
          </a:stretch>
        </p:blipFill>
        <p:spPr bwMode="auto">
          <a:xfrm>
            <a:off x="1835696" y="4005064"/>
            <a:ext cx="3384376" cy="2538282"/>
          </a:xfrm>
          <a:prstGeom prst="rect">
            <a:avLst/>
          </a:prstGeom>
          <a:ln>
            <a:noFill/>
          </a:ln>
          <a:effectLst>
            <a:softEdge rad="112500"/>
          </a:effectLst>
        </p:spPr>
      </p:pic>
      <p:pic>
        <p:nvPicPr>
          <p:cNvPr id="7170" name="Picture 2" descr="C:\Users\123\Desktop\ᶔᵿᵴḩḕṜ\thierd corss\Ģøӟяаƒĕα☻\1232828789[1].jpg"/>
          <p:cNvPicPr>
            <a:picLocks noChangeAspect="1" noChangeArrowheads="1"/>
          </p:cNvPicPr>
          <p:nvPr/>
        </p:nvPicPr>
        <p:blipFill>
          <a:blip r:embed="rId3" cstate="print"/>
          <a:srcRect/>
          <a:stretch>
            <a:fillRect/>
          </a:stretch>
        </p:blipFill>
        <p:spPr bwMode="auto">
          <a:xfrm>
            <a:off x="4211960" y="3933056"/>
            <a:ext cx="2664296" cy="1665185"/>
          </a:xfrm>
          <a:prstGeom prst="rect">
            <a:avLst/>
          </a:prstGeom>
          <a:ln>
            <a:noFill/>
          </a:ln>
          <a:effectLst>
            <a:softEdge rad="112500"/>
          </a:effectLst>
        </p:spPr>
      </p:pic>
      <p:pic>
        <p:nvPicPr>
          <p:cNvPr id="7171" name="Picture 3" descr="C:\Users\123\Desktop\ᶔᵿᵴḩḕṜ\thierd corss\Ģøӟяаƒĕα☻\1798166640[1].jpg"/>
          <p:cNvPicPr>
            <a:picLocks noChangeAspect="1" noChangeArrowheads="1"/>
          </p:cNvPicPr>
          <p:nvPr/>
        </p:nvPicPr>
        <p:blipFill>
          <a:blip r:embed="rId4" cstate="print"/>
          <a:srcRect/>
          <a:stretch>
            <a:fillRect/>
          </a:stretch>
        </p:blipFill>
        <p:spPr bwMode="auto">
          <a:xfrm>
            <a:off x="4716016" y="5007794"/>
            <a:ext cx="2664296" cy="1850206"/>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817</TotalTime>
  <Words>678</Words>
  <Application>Microsoft Office PowerPoint</Application>
  <PresentationFormat>On-screen Show (4:3)</PresentationFormat>
  <Paragraphs>117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mero0o</dc:creator>
  <cp:lastModifiedBy>123</cp:lastModifiedBy>
  <cp:revision>59</cp:revision>
  <dcterms:created xsi:type="dcterms:W3CDTF">2011-04-19T17:05:36Z</dcterms:created>
  <dcterms:modified xsi:type="dcterms:W3CDTF">2011-05-29T06:01:17Z</dcterms:modified>
</cp:coreProperties>
</file>