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58"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1" autoAdjust="0"/>
    <p:restoredTop sz="94574" autoAdjust="0"/>
  </p:normalViewPr>
  <p:slideViewPr>
    <p:cSldViewPr>
      <p:cViewPr varScale="1">
        <p:scale>
          <a:sx n="67" d="100"/>
          <a:sy n="67" d="100"/>
        </p:scale>
        <p:origin x="-786" y="-108"/>
      </p:cViewPr>
      <p:guideLst>
        <p:guide orient="horz" pos="2160"/>
        <p:guide pos="2880"/>
      </p:guideLst>
    </p:cSldViewPr>
  </p:slideViewPr>
  <p:outlineViewPr>
    <p:cViewPr>
      <p:scale>
        <a:sx n="33" d="100"/>
        <a:sy n="33" d="100"/>
      </p:scale>
      <p:origin x="42" y="683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892DF8-9962-4456-9537-719C5B63FE97}" type="datetimeFigureOut">
              <a:rPr lang="en-GB" smtClean="0"/>
              <a:pPr/>
              <a:t>15/01/2014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3FCD077-7DFA-4072-9B58-23461576CE63}"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892DF8-9962-4456-9537-719C5B63FE97}" type="datetimeFigureOut">
              <a:rPr lang="en-GB" smtClean="0"/>
              <a:pPr/>
              <a:t>15/01/2014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FCD077-7DFA-4072-9B58-23461576CE63}"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14.gif"/><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3000" r="-2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5"/>
            <a:ext cx="9144000" cy="1470025"/>
          </a:xfrm>
        </p:spPr>
        <p:txBody>
          <a:bodyPr>
            <a:normAutofit/>
          </a:bodyPr>
          <a:lstStyle/>
          <a:p>
            <a:r>
              <a:rPr lang="en-GB" sz="6600" dirty="0" smtClean="0"/>
              <a:t>	</a:t>
            </a:r>
            <a:r>
              <a:rPr lang="en-GB" sz="6600" dirty="0" smtClean="0">
                <a:solidFill>
                  <a:schemeClr val="bg1"/>
                </a:solidFill>
              </a:rPr>
              <a:t>Unit 3 : Ancient World</a:t>
            </a:r>
            <a:endParaRPr lang="en-GB" sz="6600" dirty="0">
              <a:solidFill>
                <a:schemeClr val="bg1"/>
              </a:solidFill>
            </a:endParaRPr>
          </a:p>
        </p:txBody>
      </p:sp>
      <p:sp>
        <p:nvSpPr>
          <p:cNvPr id="3" name="Subtitle 2"/>
          <p:cNvSpPr>
            <a:spLocks noGrp="1"/>
          </p:cNvSpPr>
          <p:nvPr>
            <p:ph type="subTitle" idx="1"/>
          </p:nvPr>
        </p:nvSpPr>
        <p:spPr>
          <a:xfrm>
            <a:off x="0" y="3886200"/>
            <a:ext cx="9144000" cy="1752600"/>
          </a:xfrm>
        </p:spPr>
        <p:txBody>
          <a:bodyPr>
            <a:normAutofit/>
          </a:bodyPr>
          <a:lstStyle/>
          <a:p>
            <a:r>
              <a:rPr lang="en-GB" sz="5400" dirty="0" smtClean="0">
                <a:solidFill>
                  <a:schemeClr val="bg1"/>
                </a:solidFill>
              </a:rPr>
              <a:t>The ancient Egyptian civilization </a:t>
            </a:r>
            <a:r>
              <a:rPr lang="en-GB" sz="5400" u="sng" dirty="0" smtClean="0">
                <a:solidFill>
                  <a:schemeClr val="bg1"/>
                </a:solidFill>
              </a:rPr>
              <a:t>(</a:t>
            </a:r>
            <a:r>
              <a:rPr lang="en-GB" sz="5400" u="sng" dirty="0" err="1" smtClean="0">
                <a:solidFill>
                  <a:schemeClr val="bg1"/>
                </a:solidFill>
              </a:rPr>
              <a:t>Pharaonic</a:t>
            </a:r>
            <a:r>
              <a:rPr lang="en-GB" sz="5400" u="sng" dirty="0" smtClean="0">
                <a:solidFill>
                  <a:schemeClr val="bg1"/>
                </a:solidFill>
              </a:rPr>
              <a:t>)</a:t>
            </a:r>
            <a:endParaRPr lang="en-GB" sz="5400" u="sng" dirty="0">
              <a:solidFill>
                <a:schemeClr val="bg1"/>
              </a:solidFill>
            </a:endParaRPr>
          </a:p>
        </p:txBody>
      </p:sp>
    </p:spTree>
  </p:cSld>
  <p:clrMapOvr>
    <a:masterClrMapping/>
  </p:clrMapOvr>
  <p:transition advClick="0" advTm="1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Scale>
                                      <p:cBhvr>
                                        <p:cTn id="12"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0" end="0"/>
                                            </p:txEl>
                                          </p:spTgt>
                                        </p:tgtEl>
                                        <p:attrNameLst>
                                          <p:attrName>ppt_x</p:attrName>
                                          <p:attrName>ppt_y</p:attrName>
                                        </p:attrNameLst>
                                      </p:cBhvr>
                                    </p:animMotion>
                                    <p:animEffect transition="in" filter="fade">
                                      <p:cBhvr>
                                        <p:cTn id="1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GB" dirty="0" smtClean="0"/>
              <a:t>The BVRDEN of Egypt Geographic Factor of Egypt	</a:t>
            </a:r>
            <a:endParaRPr lang="en-GB" dirty="0"/>
          </a:p>
        </p:txBody>
      </p:sp>
      <p:sp>
        <p:nvSpPr>
          <p:cNvPr id="3" name="Content Placeholder 2"/>
          <p:cNvSpPr>
            <a:spLocks noGrp="1"/>
          </p:cNvSpPr>
          <p:nvPr>
            <p:ph idx="1"/>
          </p:nvPr>
        </p:nvSpPr>
        <p:spPr>
          <a:xfrm>
            <a:off x="0" y="1196752"/>
            <a:ext cx="9144000" cy="4320480"/>
          </a:xfrm>
        </p:spPr>
        <p:txBody>
          <a:bodyPr/>
          <a:lstStyle/>
          <a:p>
            <a:pPr>
              <a:buNone/>
            </a:pPr>
            <a:r>
              <a:rPr lang="en-GB" dirty="0" smtClean="0"/>
              <a:t>Most visitors to Egypt are distinctly aware of the exceptional nature of climate and topography along the Nile .They have come from lands of normal rainfall , where meadows run from valley to hill without break . The land of Egypt would become a vast dry </a:t>
            </a:r>
            <a:r>
              <a:rPr lang="en-GB" dirty="0" err="1" smtClean="0"/>
              <a:t>wadi</a:t>
            </a:r>
            <a:r>
              <a:rPr lang="en-GB" dirty="0" smtClean="0"/>
              <a:t> of the great North African desert.</a:t>
            </a:r>
          </a:p>
          <a:p>
            <a:pPr>
              <a:buNone/>
            </a:pPr>
            <a:r>
              <a:rPr lang="en-GB" dirty="0" smtClean="0"/>
              <a:t> Because of this dramatic contrast between the desert and the sown , wall repeat </a:t>
            </a:r>
            <a:r>
              <a:rPr lang="en-GB" dirty="0" err="1" smtClean="0"/>
              <a:t>Herodot</a:t>
            </a:r>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5" name="TextBox 4"/>
          <p:cNvSpPr txBox="1"/>
          <p:nvPr/>
        </p:nvSpPr>
        <p:spPr>
          <a:xfrm>
            <a:off x="0" y="2348880"/>
            <a:ext cx="9144000" cy="1569660"/>
          </a:xfrm>
          <a:prstGeom prst="rect">
            <a:avLst/>
          </a:prstGeom>
          <a:noFill/>
        </p:spPr>
        <p:txBody>
          <a:bodyPr wrap="square" rtlCol="0">
            <a:spAutoFit/>
          </a:bodyPr>
          <a:lstStyle/>
          <a:p>
            <a:r>
              <a:rPr lang="en-GB" sz="3200" dirty="0" smtClean="0"/>
              <a:t>Student work</a:t>
            </a:r>
            <a:r>
              <a:rPr lang="en-GB" sz="3200" dirty="0" smtClean="0"/>
              <a:t>: </a:t>
            </a:r>
            <a:r>
              <a:rPr lang="en-GB" sz="3200" dirty="0" err="1" smtClean="0"/>
              <a:t>Farha</a:t>
            </a:r>
            <a:r>
              <a:rPr lang="en-GB" sz="3200" dirty="0" smtClean="0"/>
              <a:t> Abdul </a:t>
            </a:r>
            <a:r>
              <a:rPr lang="en-GB" sz="3200" dirty="0" err="1" smtClean="0"/>
              <a:t>Ghani</a:t>
            </a:r>
            <a:r>
              <a:rPr lang="en-GB" sz="3200" dirty="0" smtClean="0"/>
              <a:t> </a:t>
            </a:r>
            <a:r>
              <a:rPr lang="en-GB" sz="3200" dirty="0" smtClean="0"/>
              <a:t>Mohammed</a:t>
            </a:r>
          </a:p>
          <a:p>
            <a:r>
              <a:rPr lang="en-GB" sz="3200" dirty="0" smtClean="0"/>
              <a:t>Grade:12/S</a:t>
            </a:r>
          </a:p>
          <a:p>
            <a:r>
              <a:rPr lang="en-GB" sz="3200" dirty="0" smtClean="0"/>
              <a:t>School: </a:t>
            </a:r>
            <a:r>
              <a:rPr lang="en-GB" sz="3200" dirty="0" err="1" smtClean="0"/>
              <a:t>Ibn</a:t>
            </a:r>
            <a:r>
              <a:rPr lang="en-GB" sz="3200" dirty="0" smtClean="0"/>
              <a:t> </a:t>
            </a:r>
            <a:r>
              <a:rPr lang="en-GB" sz="3200" dirty="0" err="1" smtClean="0"/>
              <a:t>Khaldun</a:t>
            </a:r>
            <a:r>
              <a:rPr lang="en-GB" sz="3200" dirty="0" smtClean="0"/>
              <a:t> private Islamic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5">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5">
                                            <p:txEl>
                                              <p:pRg st="1" end="1"/>
                                            </p:txEl>
                                          </p:spTgt>
                                        </p:tgtEl>
                                        <p:attrNameLst>
                                          <p:attrName>ppt_w</p:attrName>
                                        </p:attrNameLst>
                                      </p:cBhvr>
                                    </p:anim>
                                    <p:anim by="(#ppt_w*0.50)" calcmode="lin" valueType="num">
                                      <p:cBhvr>
                                        <p:cTn id="14" dur="500" decel="50000" autoRev="1" fill="hold">
                                          <p:stCondLst>
                                            <p:cond delay="0"/>
                                          </p:stCondLst>
                                        </p:cTn>
                                        <p:tgtEl>
                                          <p:spTgt spid="5">
                                            <p:txEl>
                                              <p:pRg st="1" end="1"/>
                                            </p:txEl>
                                          </p:spTgt>
                                        </p:tgtEl>
                                        <p:attrNameLst>
                                          <p:attrName>ppt_x</p:attrName>
                                        </p:attrNameLst>
                                      </p:cBhvr>
                                    </p:anim>
                                    <p:anim from="(-#ppt_h/2)" to="(#ppt_y)" calcmode="lin" valueType="num">
                                      <p:cBhvr>
                                        <p:cTn id="15" dur="1000" fill="hold">
                                          <p:stCondLst>
                                            <p:cond delay="0"/>
                                          </p:stCondLst>
                                        </p:cTn>
                                        <p:tgtEl>
                                          <p:spTgt spid="5">
                                            <p:txEl>
                                              <p:pRg st="1" end="1"/>
                                            </p:txEl>
                                          </p:spTgt>
                                        </p:tgtEl>
                                        <p:attrNameLst>
                                          <p:attrName>ppt_y</p:attrName>
                                        </p:attrNameLst>
                                      </p:cBhvr>
                                    </p:anim>
                                    <p:animRot by="21600000">
                                      <p:cBhvr>
                                        <p:cTn id="16" dur="1000" fill="hold">
                                          <p:stCondLst>
                                            <p:cond delay="0"/>
                                          </p:stCondLst>
                                        </p:cTn>
                                        <p:tgtEl>
                                          <p:spTgt spid="5">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5">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5">
                                            <p:txEl>
                                              <p:pRg st="2" end="2"/>
                                            </p:txEl>
                                          </p:spTgt>
                                        </p:tgtEl>
                                        <p:attrNameLst>
                                          <p:attrName>ppt_w</p:attrName>
                                        </p:attrNameLst>
                                      </p:cBhvr>
                                    </p:anim>
                                    <p:anim by="(#ppt_w*0.50)" calcmode="lin" valueType="num">
                                      <p:cBhvr>
                                        <p:cTn id="20" dur="500" decel="50000" autoRev="1" fill="hold">
                                          <p:stCondLst>
                                            <p:cond delay="0"/>
                                          </p:stCondLst>
                                        </p:cTn>
                                        <p:tgtEl>
                                          <p:spTgt spid="5">
                                            <p:txEl>
                                              <p:pRg st="2" end="2"/>
                                            </p:txEl>
                                          </p:spTgt>
                                        </p:tgtEl>
                                        <p:attrNameLst>
                                          <p:attrName>ppt_x</p:attrName>
                                        </p:attrNameLst>
                                      </p:cBhvr>
                                    </p:anim>
                                    <p:anim from="(-#ppt_h/2)" to="(#ppt_y)" calcmode="lin" valueType="num">
                                      <p:cBhvr>
                                        <p:cTn id="21" dur="1000" fill="hold">
                                          <p:stCondLst>
                                            <p:cond delay="0"/>
                                          </p:stCondLst>
                                        </p:cTn>
                                        <p:tgtEl>
                                          <p:spTgt spid="5">
                                            <p:txEl>
                                              <p:pRg st="2" end="2"/>
                                            </p:txEl>
                                          </p:spTgt>
                                        </p:tgtEl>
                                        <p:attrNameLst>
                                          <p:attrName>ppt_y</p:attrName>
                                        </p:attrNameLst>
                                      </p:cBhvr>
                                    </p:anim>
                                    <p:animRot by="21600000">
                                      <p:cBhvr>
                                        <p:cTn id="22" dur="1000" fill="hold">
                                          <p:stCondLst>
                                            <p:cond delay="0"/>
                                          </p:stCondLst>
                                        </p:cTn>
                                        <p:tgtEl>
                                          <p:spTgt spid="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GB" dirty="0" smtClean="0"/>
              <a:t>First, the definition of the </a:t>
            </a:r>
            <a:r>
              <a:rPr lang="en-GB" dirty="0" err="1" smtClean="0"/>
              <a:t>Pharaonic</a:t>
            </a:r>
            <a:r>
              <a:rPr lang="en-GB" dirty="0" smtClean="0"/>
              <a:t> civilization</a:t>
            </a:r>
            <a:endParaRPr lang="en-GB" dirty="0"/>
          </a:p>
        </p:txBody>
      </p:sp>
      <p:sp>
        <p:nvSpPr>
          <p:cNvPr id="3" name="Content Placeholder 2"/>
          <p:cNvSpPr>
            <a:spLocks noGrp="1"/>
          </p:cNvSpPr>
          <p:nvPr>
            <p:ph idx="1"/>
          </p:nvPr>
        </p:nvSpPr>
        <p:spPr>
          <a:xfrm>
            <a:off x="0" y="1412776"/>
            <a:ext cx="9144000" cy="5661248"/>
          </a:xfrm>
        </p:spPr>
        <p:txBody>
          <a:bodyPr>
            <a:normAutofit fontScale="85000" lnSpcReduction="20000"/>
          </a:bodyPr>
          <a:lstStyle/>
          <a:p>
            <a:pPr>
              <a:buNone/>
            </a:pPr>
            <a:r>
              <a:rPr lang="en-GB" b="1" dirty="0"/>
              <a:t>- One of the greatest civilizations on earth those majestic civilization throughout the ages, and the answer will be, of course, is the old </a:t>
            </a:r>
            <a:r>
              <a:rPr lang="en-GB" b="1" dirty="0" err="1"/>
              <a:t>Pharaonic</a:t>
            </a:r>
            <a:r>
              <a:rPr lang="en-GB" b="1" dirty="0"/>
              <a:t> Egyptian civilization.</a:t>
            </a:r>
          </a:p>
          <a:p>
            <a:pPr>
              <a:buNone/>
            </a:pPr>
            <a:r>
              <a:rPr lang="en-GB" b="1" dirty="0"/>
              <a:t>That stunned the whole world and stop bewildered in front of the interpretation of the mystery of this greatness that stretched into centuries, did not disappear or fade like other civilizations modern, which could not withstand the changes undergone by the world. - Divided Egyptian history into 31 families, and these families are subdivided into four main periods:</a:t>
            </a:r>
          </a:p>
          <a:p>
            <a:pPr>
              <a:buNone/>
            </a:pPr>
            <a:r>
              <a:rPr lang="en-GB" b="1" dirty="0"/>
              <a:t>- The old state.</a:t>
            </a:r>
          </a:p>
          <a:p>
            <a:r>
              <a:rPr lang="en-GB" b="1" dirty="0"/>
              <a:t>- The state average.</a:t>
            </a:r>
          </a:p>
          <a:p>
            <a:r>
              <a:rPr lang="en-GB" b="1" dirty="0"/>
              <a:t>- The modern state.</a:t>
            </a:r>
          </a:p>
          <a:p>
            <a:r>
              <a:rPr lang="en-GB" b="1" dirty="0"/>
              <a:t>- The late period.</a:t>
            </a:r>
          </a:p>
          <a:p>
            <a:endParaRPr lang="en-GB" dirty="0"/>
          </a:p>
        </p:txBody>
      </p:sp>
    </p:spTree>
  </p:cSld>
  <p:clrMapOvr>
    <a:masterClrMapping/>
  </p:clrMapOvr>
  <p:transition advClick="0" advTm="3000">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par>
                                <p:cTn id="10" presetID="31" presetClass="entr" presetSubtype="0" fill="hold" nodeType="withEffect">
                                  <p:stCondLst>
                                    <p:cond delay="0"/>
                                  </p:stCondLst>
                                  <p:iterate type="lt">
                                    <p:tmPct val="5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par>
                                <p:cTn id="16" presetID="31" presetClass="entr" presetSubtype="0" fill="hold" nodeType="withEffect">
                                  <p:stCondLst>
                                    <p:cond delay="0"/>
                                  </p:stCondLst>
                                  <p:iterate type="lt">
                                    <p:tmPct val="5000"/>
                                  </p:iterate>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1" end="1"/>
                                            </p:txEl>
                                          </p:spTgt>
                                        </p:tgtEl>
                                      </p:cBhvr>
                                    </p:animEffect>
                                  </p:childTnLst>
                                </p:cTn>
                              </p:par>
                              <p:par>
                                <p:cTn id="22" presetID="56" presetClass="entr" presetSubtype="0" fill="hold" nodeType="withEffect">
                                  <p:stCondLst>
                                    <p:cond delay="0"/>
                                  </p:stCondLst>
                                  <p:iterate type="lt">
                                    <p:tmPct val="10000"/>
                                  </p:iterate>
                                  <p:childTnLst>
                                    <p:set>
                                      <p:cBhvr>
                                        <p:cTn id="23" dur="1" fill="hold">
                                          <p:stCondLst>
                                            <p:cond delay="0"/>
                                          </p:stCondLst>
                                        </p:cTn>
                                        <p:tgtEl>
                                          <p:spTgt spid="3">
                                            <p:txEl>
                                              <p:pRg st="2" end="2"/>
                                            </p:txEl>
                                          </p:spTgt>
                                        </p:tgtEl>
                                        <p:attrNameLst>
                                          <p:attrName>style.visibility</p:attrName>
                                        </p:attrNameLst>
                                      </p:cBhvr>
                                      <p:to>
                                        <p:strVal val="visible"/>
                                      </p:to>
                                    </p:set>
                                    <p:anim by="(-#ppt_w*2)" calcmode="lin" valueType="num">
                                      <p:cBhvr rctx="PPT">
                                        <p:cTn id="24" dur="500" autoRev="1" fill="hold">
                                          <p:stCondLst>
                                            <p:cond delay="0"/>
                                          </p:stCondLst>
                                        </p:cTn>
                                        <p:tgtEl>
                                          <p:spTgt spid="3">
                                            <p:txEl>
                                              <p:pRg st="2" end="2"/>
                                            </p:txEl>
                                          </p:spTgt>
                                        </p:tgtEl>
                                        <p:attrNameLst>
                                          <p:attrName>ppt_w</p:attrName>
                                        </p:attrNameLst>
                                      </p:cBhvr>
                                    </p:anim>
                                    <p:anim by="(#ppt_w*0.50)" calcmode="lin" valueType="num">
                                      <p:cBhvr>
                                        <p:cTn id="25" dur="500" decel="50000" autoRev="1" fill="hold">
                                          <p:stCondLst>
                                            <p:cond delay="0"/>
                                          </p:stCondLst>
                                        </p:cTn>
                                        <p:tgtEl>
                                          <p:spTgt spid="3">
                                            <p:txEl>
                                              <p:pRg st="2" end="2"/>
                                            </p:txEl>
                                          </p:spTgt>
                                        </p:tgtEl>
                                        <p:attrNameLst>
                                          <p:attrName>ppt_x</p:attrName>
                                        </p:attrNameLst>
                                      </p:cBhvr>
                                    </p:anim>
                                    <p:anim from="(-#ppt_h/2)" to="(#ppt_y)" calcmode="lin" valueType="num">
                                      <p:cBhvr>
                                        <p:cTn id="26" dur="1000" fill="hold">
                                          <p:stCondLst>
                                            <p:cond delay="0"/>
                                          </p:stCondLst>
                                        </p:cTn>
                                        <p:tgtEl>
                                          <p:spTgt spid="3">
                                            <p:txEl>
                                              <p:pRg st="2" end="2"/>
                                            </p:txEl>
                                          </p:spTgt>
                                        </p:tgtEl>
                                        <p:attrNameLst>
                                          <p:attrName>ppt_y</p:attrName>
                                        </p:attrNameLst>
                                      </p:cBhvr>
                                    </p:anim>
                                    <p:animRot by="21600000">
                                      <p:cBhvr>
                                        <p:cTn id="27" dur="1000" fill="hold">
                                          <p:stCondLst>
                                            <p:cond delay="0"/>
                                          </p:stCondLst>
                                        </p:cTn>
                                        <p:tgtEl>
                                          <p:spTgt spid="3">
                                            <p:txEl>
                                              <p:pRg st="2" end="2"/>
                                            </p:txEl>
                                          </p:spTgt>
                                        </p:tgtEl>
                                        <p:attrNameLst>
                                          <p:attrName>r</p:attrName>
                                        </p:attrNameLst>
                                      </p:cBhvr>
                                    </p:animRot>
                                  </p:childTnLst>
                                </p:cTn>
                              </p:par>
                              <p:par>
                                <p:cTn id="28" presetID="56" presetClass="entr" presetSubtype="0" fill="hold" nodeType="withEffect">
                                  <p:stCondLst>
                                    <p:cond delay="0"/>
                                  </p:stCondLst>
                                  <p:iterate type="lt">
                                    <p:tmPct val="10000"/>
                                  </p:iterate>
                                  <p:childTnLst>
                                    <p:set>
                                      <p:cBhvr>
                                        <p:cTn id="29" dur="1" fill="hold">
                                          <p:stCondLst>
                                            <p:cond delay="0"/>
                                          </p:stCondLst>
                                        </p:cTn>
                                        <p:tgtEl>
                                          <p:spTgt spid="3">
                                            <p:txEl>
                                              <p:pRg st="3" end="3"/>
                                            </p:txEl>
                                          </p:spTgt>
                                        </p:tgtEl>
                                        <p:attrNameLst>
                                          <p:attrName>style.visibility</p:attrName>
                                        </p:attrNameLst>
                                      </p:cBhvr>
                                      <p:to>
                                        <p:strVal val="visible"/>
                                      </p:to>
                                    </p:set>
                                    <p:anim by="(-#ppt_w*2)" calcmode="lin" valueType="num">
                                      <p:cBhvr rctx="PPT">
                                        <p:cTn id="30" dur="500" autoRev="1" fill="hold">
                                          <p:stCondLst>
                                            <p:cond delay="0"/>
                                          </p:stCondLst>
                                        </p:cTn>
                                        <p:tgtEl>
                                          <p:spTgt spid="3">
                                            <p:txEl>
                                              <p:pRg st="3" end="3"/>
                                            </p:txEl>
                                          </p:spTgt>
                                        </p:tgtEl>
                                        <p:attrNameLst>
                                          <p:attrName>ppt_w</p:attrName>
                                        </p:attrNameLst>
                                      </p:cBhvr>
                                    </p:anim>
                                    <p:anim by="(#ppt_w*0.50)" calcmode="lin" valueType="num">
                                      <p:cBhvr>
                                        <p:cTn id="31" dur="500" decel="50000" autoRev="1" fill="hold">
                                          <p:stCondLst>
                                            <p:cond delay="0"/>
                                          </p:stCondLst>
                                        </p:cTn>
                                        <p:tgtEl>
                                          <p:spTgt spid="3">
                                            <p:txEl>
                                              <p:pRg st="3" end="3"/>
                                            </p:txEl>
                                          </p:spTgt>
                                        </p:tgtEl>
                                        <p:attrNameLst>
                                          <p:attrName>ppt_x</p:attrName>
                                        </p:attrNameLst>
                                      </p:cBhvr>
                                    </p:anim>
                                    <p:anim from="(-#ppt_h/2)" to="(#ppt_y)" calcmode="lin" valueType="num">
                                      <p:cBhvr>
                                        <p:cTn id="32" dur="1000" fill="hold">
                                          <p:stCondLst>
                                            <p:cond delay="0"/>
                                          </p:stCondLst>
                                        </p:cTn>
                                        <p:tgtEl>
                                          <p:spTgt spid="3">
                                            <p:txEl>
                                              <p:pRg st="3" end="3"/>
                                            </p:txEl>
                                          </p:spTgt>
                                        </p:tgtEl>
                                        <p:attrNameLst>
                                          <p:attrName>ppt_y</p:attrName>
                                        </p:attrNameLst>
                                      </p:cBhvr>
                                    </p:anim>
                                    <p:animRot by="21600000">
                                      <p:cBhvr>
                                        <p:cTn id="33" dur="1000" fill="hold">
                                          <p:stCondLst>
                                            <p:cond delay="0"/>
                                          </p:stCondLst>
                                        </p:cTn>
                                        <p:tgtEl>
                                          <p:spTgt spid="3">
                                            <p:txEl>
                                              <p:pRg st="3" end="3"/>
                                            </p:txEl>
                                          </p:spTgt>
                                        </p:tgtEl>
                                        <p:attrNameLst>
                                          <p:attrName>r</p:attrName>
                                        </p:attrNameLst>
                                      </p:cBhvr>
                                    </p:animRot>
                                  </p:childTnLst>
                                </p:cTn>
                              </p:par>
                              <p:par>
                                <p:cTn id="34" presetID="56" presetClass="entr" presetSubtype="0" fill="hold" nodeType="withEffect">
                                  <p:stCondLst>
                                    <p:cond delay="0"/>
                                  </p:stCondLst>
                                  <p:iterate type="lt">
                                    <p:tmPct val="10000"/>
                                  </p:iterate>
                                  <p:childTnLst>
                                    <p:set>
                                      <p:cBhvr>
                                        <p:cTn id="35" dur="1" fill="hold">
                                          <p:stCondLst>
                                            <p:cond delay="0"/>
                                          </p:stCondLst>
                                        </p:cTn>
                                        <p:tgtEl>
                                          <p:spTgt spid="3">
                                            <p:txEl>
                                              <p:pRg st="4" end="4"/>
                                            </p:txEl>
                                          </p:spTgt>
                                        </p:tgtEl>
                                        <p:attrNameLst>
                                          <p:attrName>style.visibility</p:attrName>
                                        </p:attrNameLst>
                                      </p:cBhvr>
                                      <p:to>
                                        <p:strVal val="visible"/>
                                      </p:to>
                                    </p:set>
                                    <p:anim by="(-#ppt_w*2)" calcmode="lin" valueType="num">
                                      <p:cBhvr rctx="PPT">
                                        <p:cTn id="36" dur="500" autoRev="1" fill="hold">
                                          <p:stCondLst>
                                            <p:cond delay="0"/>
                                          </p:stCondLst>
                                        </p:cTn>
                                        <p:tgtEl>
                                          <p:spTgt spid="3">
                                            <p:txEl>
                                              <p:pRg st="4" end="4"/>
                                            </p:txEl>
                                          </p:spTgt>
                                        </p:tgtEl>
                                        <p:attrNameLst>
                                          <p:attrName>ppt_w</p:attrName>
                                        </p:attrNameLst>
                                      </p:cBhvr>
                                    </p:anim>
                                    <p:anim by="(#ppt_w*0.50)" calcmode="lin" valueType="num">
                                      <p:cBhvr>
                                        <p:cTn id="37" dur="500" decel="50000" autoRev="1" fill="hold">
                                          <p:stCondLst>
                                            <p:cond delay="0"/>
                                          </p:stCondLst>
                                        </p:cTn>
                                        <p:tgtEl>
                                          <p:spTgt spid="3">
                                            <p:txEl>
                                              <p:pRg st="4" end="4"/>
                                            </p:txEl>
                                          </p:spTgt>
                                        </p:tgtEl>
                                        <p:attrNameLst>
                                          <p:attrName>ppt_x</p:attrName>
                                        </p:attrNameLst>
                                      </p:cBhvr>
                                    </p:anim>
                                    <p:anim from="(-#ppt_h/2)" to="(#ppt_y)" calcmode="lin" valueType="num">
                                      <p:cBhvr>
                                        <p:cTn id="38" dur="1000" fill="hold">
                                          <p:stCondLst>
                                            <p:cond delay="0"/>
                                          </p:stCondLst>
                                        </p:cTn>
                                        <p:tgtEl>
                                          <p:spTgt spid="3">
                                            <p:txEl>
                                              <p:pRg st="4" end="4"/>
                                            </p:txEl>
                                          </p:spTgt>
                                        </p:tgtEl>
                                        <p:attrNameLst>
                                          <p:attrName>ppt_y</p:attrName>
                                        </p:attrNameLst>
                                      </p:cBhvr>
                                    </p:anim>
                                    <p:animRot by="21600000">
                                      <p:cBhvr>
                                        <p:cTn id="39" dur="1000" fill="hold">
                                          <p:stCondLst>
                                            <p:cond delay="0"/>
                                          </p:stCondLst>
                                        </p:cTn>
                                        <p:tgtEl>
                                          <p:spTgt spid="3">
                                            <p:txEl>
                                              <p:pRg st="4" end="4"/>
                                            </p:txEl>
                                          </p:spTgt>
                                        </p:tgtEl>
                                        <p:attrNameLst>
                                          <p:attrName>r</p:attrName>
                                        </p:attrNameLst>
                                      </p:cBhvr>
                                    </p:animRot>
                                  </p:childTnLst>
                                </p:cTn>
                              </p:par>
                              <p:par>
                                <p:cTn id="40" presetID="56" presetClass="entr" presetSubtype="0" fill="hold" nodeType="withEffect">
                                  <p:stCondLst>
                                    <p:cond delay="0"/>
                                  </p:stCondLst>
                                  <p:iterate type="lt">
                                    <p:tmPct val="10000"/>
                                  </p:iterate>
                                  <p:childTnLst>
                                    <p:set>
                                      <p:cBhvr>
                                        <p:cTn id="41" dur="1" fill="hold">
                                          <p:stCondLst>
                                            <p:cond delay="0"/>
                                          </p:stCondLst>
                                        </p:cTn>
                                        <p:tgtEl>
                                          <p:spTgt spid="3">
                                            <p:txEl>
                                              <p:pRg st="5" end="5"/>
                                            </p:txEl>
                                          </p:spTgt>
                                        </p:tgtEl>
                                        <p:attrNameLst>
                                          <p:attrName>style.visibility</p:attrName>
                                        </p:attrNameLst>
                                      </p:cBhvr>
                                      <p:to>
                                        <p:strVal val="visible"/>
                                      </p:to>
                                    </p:set>
                                    <p:anim by="(-#ppt_w*2)" calcmode="lin" valueType="num">
                                      <p:cBhvr rctx="PPT">
                                        <p:cTn id="42" dur="500" autoRev="1" fill="hold">
                                          <p:stCondLst>
                                            <p:cond delay="0"/>
                                          </p:stCondLst>
                                        </p:cTn>
                                        <p:tgtEl>
                                          <p:spTgt spid="3">
                                            <p:txEl>
                                              <p:pRg st="5" end="5"/>
                                            </p:txEl>
                                          </p:spTgt>
                                        </p:tgtEl>
                                        <p:attrNameLst>
                                          <p:attrName>ppt_w</p:attrName>
                                        </p:attrNameLst>
                                      </p:cBhvr>
                                    </p:anim>
                                    <p:anim by="(#ppt_w*0.50)" calcmode="lin" valueType="num">
                                      <p:cBhvr>
                                        <p:cTn id="43" dur="500" decel="50000" autoRev="1" fill="hold">
                                          <p:stCondLst>
                                            <p:cond delay="0"/>
                                          </p:stCondLst>
                                        </p:cTn>
                                        <p:tgtEl>
                                          <p:spTgt spid="3">
                                            <p:txEl>
                                              <p:pRg st="5" end="5"/>
                                            </p:txEl>
                                          </p:spTgt>
                                        </p:tgtEl>
                                        <p:attrNameLst>
                                          <p:attrName>ppt_x</p:attrName>
                                        </p:attrNameLst>
                                      </p:cBhvr>
                                    </p:anim>
                                    <p:anim from="(-#ppt_h/2)" to="(#ppt_y)" calcmode="lin" valueType="num">
                                      <p:cBhvr>
                                        <p:cTn id="44" dur="1000" fill="hold">
                                          <p:stCondLst>
                                            <p:cond delay="0"/>
                                          </p:stCondLst>
                                        </p:cTn>
                                        <p:tgtEl>
                                          <p:spTgt spid="3">
                                            <p:txEl>
                                              <p:pRg st="5" end="5"/>
                                            </p:txEl>
                                          </p:spTgt>
                                        </p:tgtEl>
                                        <p:attrNameLst>
                                          <p:attrName>ppt_y</p:attrName>
                                        </p:attrNameLst>
                                      </p:cBhvr>
                                    </p:anim>
                                    <p:animRot by="21600000">
                                      <p:cBhvr>
                                        <p:cTn id="45" dur="1000" fill="hold">
                                          <p:stCondLst>
                                            <p:cond delay="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908720"/>
          </a:xfrm>
        </p:spPr>
        <p:txBody>
          <a:bodyPr/>
          <a:lstStyle/>
          <a:p>
            <a:r>
              <a:rPr lang="en-GB" dirty="0" smtClean="0">
                <a:solidFill>
                  <a:schemeClr val="bg1"/>
                </a:solidFill>
              </a:rPr>
              <a:t>Second , Religious beliefs</a:t>
            </a:r>
            <a:endParaRPr lang="en-GB" dirty="0">
              <a:solidFill>
                <a:schemeClr val="bg1"/>
              </a:solidFill>
            </a:endParaRPr>
          </a:p>
        </p:txBody>
      </p:sp>
      <p:sp>
        <p:nvSpPr>
          <p:cNvPr id="3" name="Content Placeholder 2"/>
          <p:cNvSpPr>
            <a:spLocks noGrp="1"/>
          </p:cNvSpPr>
          <p:nvPr>
            <p:ph idx="1"/>
          </p:nvPr>
        </p:nvSpPr>
        <p:spPr>
          <a:xfrm>
            <a:off x="0" y="836712"/>
            <a:ext cx="9144000" cy="6021288"/>
          </a:xfrm>
        </p:spPr>
        <p:txBody>
          <a:bodyPr>
            <a:normAutofit fontScale="70000" lnSpcReduction="20000"/>
          </a:bodyPr>
          <a:lstStyle/>
          <a:p>
            <a:pPr>
              <a:buNone/>
            </a:pPr>
            <a:r>
              <a:rPr lang="en-GB" b="1" dirty="0" smtClean="0">
                <a:solidFill>
                  <a:schemeClr val="bg1"/>
                </a:solidFill>
              </a:rPr>
              <a:t>Religion Ancient Egyptian Book of the Dead was a guide to the stage of the deceased in the other world</a:t>
            </a:r>
            <a:r>
              <a:rPr lang="ar-SA" b="1" dirty="0" smtClean="0">
                <a:solidFill>
                  <a:schemeClr val="bg1"/>
                </a:solidFill>
              </a:rPr>
              <a:t>. </a:t>
            </a:r>
            <a:r>
              <a:rPr lang="en-GB" b="1" dirty="0" smtClean="0">
                <a:solidFill>
                  <a:schemeClr val="bg1"/>
                </a:solidFill>
              </a:rPr>
              <a:t>The belief in the divine and in the afterlife is rooted in the ancient Egyptian civilization since its inception; </a:t>
            </a:r>
            <a:r>
              <a:rPr lang="en-GB" b="1" dirty="0" err="1" smtClean="0">
                <a:solidFill>
                  <a:schemeClr val="bg1"/>
                </a:solidFill>
              </a:rPr>
              <a:t>pharaonic</a:t>
            </a:r>
            <a:r>
              <a:rPr lang="en-GB" b="1" dirty="0" smtClean="0">
                <a:solidFill>
                  <a:schemeClr val="bg1"/>
                </a:solidFill>
              </a:rPr>
              <a:t> rule was based on the divine right of kings. Egyptian gods was populated by gods who had supernatural powers and were called for help or protection. However, the gods were not always seen as good, and Egyptians believed they had to be appeased with offerings and prayers. </a:t>
            </a:r>
            <a:r>
              <a:rPr lang="en-GB" b="1" dirty="0" smtClean="0"/>
              <a:t>This structure gods changed constantly as new deities were promoted in the hierarchy, but priests any effort to regulate the myths and stories of diverse and sometimes conflicting in a coherent system. This is no different concepts of divinity, but contradictory layers in multiple aspects of reality. Gods were worshiped in temples of worship by priests on behalf of the king run. In the </a:t>
            </a:r>
            <a:r>
              <a:rPr lang="en-GB" b="1" dirty="0" err="1" smtClean="0"/>
              <a:t>center</a:t>
            </a:r>
            <a:r>
              <a:rPr lang="en-GB" b="1" dirty="0" smtClean="0"/>
              <a:t> of the temple was the cult statue in the shrine. The temples are not places of worship or public group, And only in the days of </a:t>
            </a:r>
            <a:r>
              <a:rPr lang="en-GB" b="1" dirty="0" err="1" smtClean="0"/>
              <a:t>Eid</a:t>
            </a:r>
            <a:r>
              <a:rPr lang="en-GB" b="1" dirty="0" smtClean="0"/>
              <a:t> celebrations and chose the shrine was carrying a statue of the god highlighted for public worship. Normally, the area was sealed God from the outside world, and it was only accessible to temple officials. Ordinary citizens could worship private statues in their homes.</a:t>
            </a:r>
          </a:p>
          <a:p>
            <a:pPr>
              <a:buNone/>
            </a:pP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6712"/>
          </a:xfrm>
        </p:spPr>
        <p:txBody>
          <a:bodyPr>
            <a:normAutofit fontScale="90000"/>
          </a:bodyPr>
          <a:lstStyle/>
          <a:p>
            <a:r>
              <a:rPr lang="en-GB" dirty="0" smtClean="0"/>
              <a:t>Third, the military life when the Pharaohs</a:t>
            </a:r>
            <a:endParaRPr lang="en-GB" dirty="0"/>
          </a:p>
        </p:txBody>
      </p:sp>
      <p:sp>
        <p:nvSpPr>
          <p:cNvPr id="3" name="Content Placeholder 2"/>
          <p:cNvSpPr>
            <a:spLocks noGrp="1"/>
          </p:cNvSpPr>
          <p:nvPr>
            <p:ph idx="1"/>
          </p:nvPr>
        </p:nvSpPr>
        <p:spPr>
          <a:xfrm>
            <a:off x="0" y="764704"/>
            <a:ext cx="9144000" cy="6093296"/>
          </a:xfrm>
        </p:spPr>
        <p:txBody>
          <a:bodyPr>
            <a:normAutofit fontScale="70000" lnSpcReduction="20000"/>
          </a:bodyPr>
          <a:lstStyle/>
          <a:p>
            <a:pPr>
              <a:buNone/>
            </a:pPr>
            <a:r>
              <a:rPr lang="en-GB" dirty="0" smtClean="0"/>
              <a:t>The army of the ancient Egyptian Contact Person for defending Egypt against foreign invasion , and the preservation of Egypt in the ancient Near East . Protected military missions trips to mining Sinai during the Old Kingdom and fought civil wars during the transitional periods first and second . The army was responsible for maintaining fortifications along important trade routes , such as those found in the city of </a:t>
            </a:r>
            <a:r>
              <a:rPr lang="en-GB" dirty="0" err="1" smtClean="0"/>
              <a:t>Bohen</a:t>
            </a:r>
            <a:r>
              <a:rPr lang="en-GB" dirty="0" smtClean="0"/>
              <a:t> on the way to </a:t>
            </a:r>
            <a:r>
              <a:rPr lang="en-GB" dirty="0" err="1" smtClean="0"/>
              <a:t>Nubia</a:t>
            </a:r>
            <a:r>
              <a:rPr lang="en-GB" dirty="0" smtClean="0"/>
              <a:t> . Forts and also constructed to serve as military bases , such as a castle in the torrent , which was the base of operations for missions to the Levant . In the era of the modern state , a series of pharaohs used the Egyptian army to attack the permanent and conquer Kush and parts of the Levant . Included military equipment typical bows and arrows , spears , shields back and topped by stretching animal skin on a wooden frame . In the era of the modern state , the army began using the vehicles that were in earlier been submitted by the </a:t>
            </a:r>
            <a:r>
              <a:rPr lang="en-GB" dirty="0" err="1" smtClean="0"/>
              <a:t>Hyksos</a:t>
            </a:r>
            <a:r>
              <a:rPr lang="en-GB" dirty="0" smtClean="0"/>
              <a:t> invaders . The weapons and </a:t>
            </a:r>
            <a:r>
              <a:rPr lang="en-GB" dirty="0" err="1" smtClean="0"/>
              <a:t>armor</a:t>
            </a:r>
            <a:r>
              <a:rPr lang="en-GB" dirty="0" smtClean="0"/>
              <a:t> continued to improve after the adoption of bronze . Now, shields made ​​of solid wood with a bronze buckle , and tends Spurs point with the bronze , the Pharaoh was usually depicted in art and literature riding at the head of the army , it has been suggested that at least a few of the Pharaohs</a:t>
            </a:r>
            <a:endParaRPr lang="en-GB"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GB" dirty="0" smtClean="0"/>
              <a:t>Fourth, when the mummification of the Pharaohs</a:t>
            </a:r>
            <a:endParaRPr lang="en-GB" dirty="0"/>
          </a:p>
        </p:txBody>
      </p:sp>
      <p:sp>
        <p:nvSpPr>
          <p:cNvPr id="3" name="Content Placeholder 2"/>
          <p:cNvSpPr>
            <a:spLocks noGrp="1"/>
          </p:cNvSpPr>
          <p:nvPr>
            <p:ph idx="1"/>
          </p:nvPr>
        </p:nvSpPr>
        <p:spPr>
          <a:xfrm>
            <a:off x="323528" y="1340768"/>
            <a:ext cx="8820472" cy="5517232"/>
          </a:xfrm>
        </p:spPr>
        <p:txBody>
          <a:bodyPr>
            <a:normAutofit fontScale="55000" lnSpcReduction="20000"/>
          </a:bodyPr>
          <a:lstStyle/>
          <a:p>
            <a:pPr>
              <a:buNone/>
            </a:pPr>
            <a:r>
              <a:rPr lang="en-GB" dirty="0" smtClean="0"/>
              <a:t>1 </a:t>
            </a:r>
            <a:r>
              <a:rPr lang="en-GB" spc="-150" dirty="0" smtClean="0"/>
              <a:t>- Extract the brain from the skull vacuum through the nose using a chisel and hammer to cut through the wall down and then pull the brain through the nostrils by hooks. extract the bowels of the whole body except the heart, and thus does not remain in the body any material soft rot bacteria either by conquest or injection pine oil in the entrails through the anus.</a:t>
            </a:r>
          </a:p>
          <a:p>
            <a:pPr>
              <a:buNone/>
            </a:pPr>
            <a:r>
              <a:rPr lang="en-GB" spc="-150" dirty="0" smtClean="0"/>
              <a:t>2 - fills the cavity of the chest and abdomen with a solution of </a:t>
            </a:r>
            <a:r>
              <a:rPr lang="en-GB" spc="-150" dirty="0" err="1" smtClean="0"/>
              <a:t>Natron</a:t>
            </a:r>
            <a:r>
              <a:rPr lang="en-GB" spc="-150" dirty="0" smtClean="0"/>
              <a:t> and wrappings saturated resin and perfumes which are all materials that can not be the </a:t>
            </a:r>
            <a:r>
              <a:rPr lang="en-GB" spc="-150" dirty="0" err="1" smtClean="0"/>
              <a:t>center</a:t>
            </a:r>
            <a:r>
              <a:rPr lang="en-GB" spc="-150" dirty="0" smtClean="0"/>
              <a:t> of decomposition and putrefaction bacteria</a:t>
            </a:r>
          </a:p>
          <a:p>
            <a:pPr>
              <a:buNone/>
            </a:pPr>
            <a:r>
              <a:rPr lang="en-GB" spc="-150" dirty="0" smtClean="0"/>
              <a:t>3 - drying the body-cum-</a:t>
            </a:r>
            <a:r>
              <a:rPr lang="en-GB" spc="-150" dirty="0" err="1" smtClean="0"/>
              <a:t>Natrun</a:t>
            </a:r>
            <a:r>
              <a:rPr lang="en-GB" spc="-150" dirty="0" smtClean="0"/>
              <a:t> dry salt to extract every ounce of water present in it and extract the fat and tissue drying </a:t>
            </a:r>
            <a:r>
              <a:rPr lang="en-GB" spc="-150" dirty="0" err="1" smtClean="0"/>
              <a:t>Tgviva</a:t>
            </a:r>
            <a:r>
              <a:rPr lang="en-GB" spc="-150" dirty="0" smtClean="0"/>
              <a:t> fully</a:t>
            </a:r>
          </a:p>
          <a:p>
            <a:pPr>
              <a:buNone/>
            </a:pPr>
            <a:r>
              <a:rPr lang="en-GB" spc="-150" dirty="0" smtClean="0"/>
              <a:t>4 - paint the body liquid resin to fill all the pores of the skin and even have insulation and moisture repellent microorganisms and insects in different circumstances, even if you put the body in the water or left in the open</a:t>
            </a:r>
          </a:p>
          <a:p>
            <a:pPr>
              <a:buNone/>
            </a:pPr>
            <a:r>
              <a:rPr lang="en-GB" spc="-150" dirty="0" smtClean="0"/>
              <a:t>5 - in the advanced stages of a modern state has been put sand under the skin between him and the muscle layer through openings in various parts of the body, and so in order to seem full of parties and do not show any sagging of the skin</a:t>
            </a:r>
          </a:p>
          <a:p>
            <a:pPr>
              <a:buNone/>
            </a:pPr>
            <a:r>
              <a:rPr lang="en-GB" spc="-150" dirty="0" smtClean="0"/>
              <a:t>6 - Use beeswax to seal the nose, eyes and mouth Lynx abdomen</a:t>
            </a:r>
          </a:p>
          <a:p>
            <a:pPr>
              <a:buNone/>
            </a:pPr>
            <a:endParaRPr lang="en-GB" spc="-150" dirty="0" smtClean="0"/>
          </a:p>
          <a:p>
            <a:pPr>
              <a:buNone/>
            </a:pPr>
            <a:r>
              <a:rPr lang="en-GB" spc="-150" dirty="0" smtClean="0"/>
              <a:t>7 - </a:t>
            </a:r>
            <a:r>
              <a:rPr lang="en-GB" spc="-150" dirty="0" err="1" smtClean="0"/>
              <a:t>coloring</a:t>
            </a:r>
            <a:r>
              <a:rPr lang="en-GB" spc="-150" dirty="0" smtClean="0"/>
              <a:t> the lips and cheeks formulations Beauty</a:t>
            </a:r>
          </a:p>
          <a:p>
            <a:pPr>
              <a:buNone/>
            </a:pPr>
            <a:r>
              <a:rPr lang="en-GB" spc="-150" dirty="0" smtClean="0"/>
              <a:t>8 - linen wrapped mummy bandages may reach many hundreds of meters painted resin is </a:t>
            </a:r>
            <a:r>
              <a:rPr lang="en-GB" spc="-150" dirty="0" err="1" smtClean="0"/>
              <a:t>colored</a:t>
            </a:r>
            <a:r>
              <a:rPr lang="en-GB" spc="-150" dirty="0" smtClean="0"/>
              <a:t> red iron oxide (red </a:t>
            </a:r>
            <a:r>
              <a:rPr lang="en-GB" spc="-150" dirty="0" err="1" smtClean="0"/>
              <a:t>ocher</a:t>
            </a:r>
            <a:r>
              <a:rPr lang="en-GB" spc="-150" dirty="0" smtClean="0"/>
              <a:t>), including beeswax as an adhesive in the last seventy days, which is where the mummification process.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18058"/>
          </a:xfrm>
        </p:spPr>
        <p:txBody>
          <a:bodyPr>
            <a:normAutofit fontScale="90000"/>
          </a:bodyPr>
          <a:lstStyle/>
          <a:p>
            <a:r>
              <a:rPr lang="en-GB" dirty="0" smtClean="0"/>
              <a:t>Mummies of Egyptian rulers</a:t>
            </a:r>
            <a:endParaRPr lang="en-GB" dirty="0"/>
          </a:p>
        </p:txBody>
      </p:sp>
      <p:pic>
        <p:nvPicPr>
          <p:cNvPr id="4" name="Picture 3" descr="تحوتمس الثاني.png"/>
          <p:cNvPicPr>
            <a:picLocks noChangeAspect="1"/>
          </p:cNvPicPr>
          <p:nvPr/>
        </p:nvPicPr>
        <p:blipFill>
          <a:blip r:embed="rId2" cstate="print"/>
          <a:stretch>
            <a:fillRect/>
          </a:stretch>
        </p:blipFill>
        <p:spPr>
          <a:xfrm>
            <a:off x="179512" y="476672"/>
            <a:ext cx="2083636" cy="1224136"/>
          </a:xfrm>
          <a:prstGeom prst="rect">
            <a:avLst/>
          </a:prstGeom>
        </p:spPr>
      </p:pic>
      <p:sp>
        <p:nvSpPr>
          <p:cNvPr id="5" name="TextBox 4"/>
          <p:cNvSpPr txBox="1"/>
          <p:nvPr/>
        </p:nvSpPr>
        <p:spPr>
          <a:xfrm>
            <a:off x="0" y="1772816"/>
            <a:ext cx="3347864" cy="2031325"/>
          </a:xfrm>
          <a:prstGeom prst="rect">
            <a:avLst/>
          </a:prstGeom>
          <a:noFill/>
        </p:spPr>
        <p:txBody>
          <a:bodyPr wrap="square" rtlCol="0">
            <a:spAutoFit/>
          </a:bodyPr>
          <a:lstStyle/>
          <a:p>
            <a:r>
              <a:rPr lang="en-GB" dirty="0" smtClean="0"/>
              <a:t>Thutmose II: was the son of Thutmose I married Queen Hatshepsut, died when he was 36 years old. Wounded right leg and there is slotted in the neck wound, the length of the mummy 168.5 cm</a:t>
            </a:r>
            <a:endParaRPr lang="en-GB" dirty="0"/>
          </a:p>
        </p:txBody>
      </p:sp>
      <p:pic>
        <p:nvPicPr>
          <p:cNvPr id="7" name="Picture 6" descr="رمسيس الثاني.png"/>
          <p:cNvPicPr>
            <a:picLocks noChangeAspect="1"/>
          </p:cNvPicPr>
          <p:nvPr/>
        </p:nvPicPr>
        <p:blipFill>
          <a:blip r:embed="rId3" cstate="print"/>
          <a:stretch>
            <a:fillRect/>
          </a:stretch>
        </p:blipFill>
        <p:spPr>
          <a:xfrm>
            <a:off x="3563888" y="620688"/>
            <a:ext cx="781050" cy="1152525"/>
          </a:xfrm>
          <a:prstGeom prst="rect">
            <a:avLst/>
          </a:prstGeom>
        </p:spPr>
      </p:pic>
      <p:sp>
        <p:nvSpPr>
          <p:cNvPr id="8" name="TextBox 7"/>
          <p:cNvSpPr txBox="1"/>
          <p:nvPr/>
        </p:nvSpPr>
        <p:spPr>
          <a:xfrm>
            <a:off x="3419872" y="1916832"/>
            <a:ext cx="2160240" cy="2031325"/>
          </a:xfrm>
          <a:prstGeom prst="rect">
            <a:avLst/>
          </a:prstGeom>
          <a:noFill/>
        </p:spPr>
        <p:txBody>
          <a:bodyPr wrap="square" rtlCol="0">
            <a:spAutoFit/>
          </a:bodyPr>
          <a:lstStyle/>
          <a:p>
            <a:r>
              <a:rPr lang="en-GB" dirty="0" smtClean="0"/>
              <a:t>Ramses V: is the son of Ramses III, king of smooth twenty, ruled for nearly four years (1145 BC. AD). He was still a young man when he died</a:t>
            </a:r>
            <a:endParaRPr lang="en-GB" dirty="0"/>
          </a:p>
        </p:txBody>
      </p:sp>
      <p:pic>
        <p:nvPicPr>
          <p:cNvPr id="9" name="Picture 8" descr="سينكير تا.png"/>
          <p:cNvPicPr>
            <a:picLocks noChangeAspect="1"/>
          </p:cNvPicPr>
          <p:nvPr/>
        </p:nvPicPr>
        <p:blipFill>
          <a:blip r:embed="rId4" cstate="print"/>
          <a:stretch>
            <a:fillRect/>
          </a:stretch>
        </p:blipFill>
        <p:spPr>
          <a:xfrm>
            <a:off x="7308304" y="476672"/>
            <a:ext cx="1533525" cy="990600"/>
          </a:xfrm>
          <a:prstGeom prst="rect">
            <a:avLst/>
          </a:prstGeom>
        </p:spPr>
      </p:pic>
      <p:sp>
        <p:nvSpPr>
          <p:cNvPr id="10" name="TextBox 9"/>
          <p:cNvSpPr txBox="1"/>
          <p:nvPr/>
        </p:nvSpPr>
        <p:spPr>
          <a:xfrm>
            <a:off x="6228184" y="1700808"/>
            <a:ext cx="2915816" cy="2308324"/>
          </a:xfrm>
          <a:prstGeom prst="rect">
            <a:avLst/>
          </a:prstGeom>
          <a:noFill/>
        </p:spPr>
        <p:txBody>
          <a:bodyPr wrap="square" rtlCol="0">
            <a:spAutoFit/>
          </a:bodyPr>
          <a:lstStyle/>
          <a:p>
            <a:r>
              <a:rPr lang="en-GB" dirty="0" err="1" smtClean="0"/>
              <a:t>Senkir</a:t>
            </a:r>
            <a:r>
              <a:rPr lang="en-GB" dirty="0" smtClean="0"/>
              <a:t> TA: One of the referees or the family dynasty seventh of ten, was killed in a battle against the </a:t>
            </a:r>
            <a:r>
              <a:rPr lang="en-GB" dirty="0" err="1" smtClean="0"/>
              <a:t>Hyksos</a:t>
            </a:r>
            <a:r>
              <a:rPr lang="en-GB" dirty="0" smtClean="0"/>
              <a:t> at the age of forty. Length of 170 cm and a mummy where a wound in the skull</a:t>
            </a:r>
            <a:endParaRPr lang="en-GB" dirty="0"/>
          </a:p>
        </p:txBody>
      </p:sp>
      <p:pic>
        <p:nvPicPr>
          <p:cNvPr id="15" name="Picture 14" descr="4004.png"/>
          <p:cNvPicPr>
            <a:picLocks noChangeAspect="1"/>
          </p:cNvPicPr>
          <p:nvPr/>
        </p:nvPicPr>
        <p:blipFill>
          <a:blip r:embed="rId5" cstate="print"/>
          <a:stretch>
            <a:fillRect/>
          </a:stretch>
        </p:blipFill>
        <p:spPr>
          <a:xfrm>
            <a:off x="251520" y="4283174"/>
            <a:ext cx="781050" cy="1162050"/>
          </a:xfrm>
          <a:prstGeom prst="rect">
            <a:avLst/>
          </a:prstGeom>
        </p:spPr>
      </p:pic>
      <p:sp>
        <p:nvSpPr>
          <p:cNvPr id="16" name="TextBox 15"/>
          <p:cNvSpPr txBox="1"/>
          <p:nvPr/>
        </p:nvSpPr>
        <p:spPr>
          <a:xfrm>
            <a:off x="1115616" y="4653136"/>
            <a:ext cx="2016224" cy="2031325"/>
          </a:xfrm>
          <a:prstGeom prst="rect">
            <a:avLst/>
          </a:prstGeom>
          <a:noFill/>
        </p:spPr>
        <p:txBody>
          <a:bodyPr wrap="square" rtlCol="0">
            <a:spAutoFit/>
          </a:bodyPr>
          <a:lstStyle/>
          <a:p>
            <a:r>
              <a:rPr lang="ar-AE" b="1" dirty="0" smtClean="0"/>
              <a:t> </a:t>
            </a:r>
            <a:r>
              <a:rPr lang="en-GB" b="1" dirty="0" smtClean="0"/>
              <a:t>Merritt </a:t>
            </a:r>
            <a:r>
              <a:rPr lang="en-GB" b="1" dirty="0" err="1" smtClean="0"/>
              <a:t>Amon</a:t>
            </a:r>
            <a:r>
              <a:rPr lang="en-GB" b="1" dirty="0" smtClean="0"/>
              <a:t>: The wife of </a:t>
            </a:r>
            <a:r>
              <a:rPr lang="en-GB" b="1" dirty="0" err="1" smtClean="0"/>
              <a:t>Amenhotep</a:t>
            </a:r>
            <a:r>
              <a:rPr lang="en-GB" b="1" dirty="0" smtClean="0"/>
              <a:t> I (1529 BC. M) mummy covered with flowers and found inside three coffins</a:t>
            </a:r>
            <a:endParaRPr lang="en-GB" dirty="0"/>
          </a:p>
        </p:txBody>
      </p:sp>
      <p:pic>
        <p:nvPicPr>
          <p:cNvPr id="17" name="Picture 16" descr="4005.png"/>
          <p:cNvPicPr>
            <a:picLocks noChangeAspect="1"/>
          </p:cNvPicPr>
          <p:nvPr/>
        </p:nvPicPr>
        <p:blipFill>
          <a:blip r:embed="rId6" cstate="print"/>
          <a:stretch>
            <a:fillRect/>
          </a:stretch>
        </p:blipFill>
        <p:spPr>
          <a:xfrm>
            <a:off x="3851920" y="4437112"/>
            <a:ext cx="1533525" cy="1009650"/>
          </a:xfrm>
          <a:prstGeom prst="rect">
            <a:avLst/>
          </a:prstGeom>
        </p:spPr>
      </p:pic>
      <p:sp>
        <p:nvSpPr>
          <p:cNvPr id="18" name="TextBox 17"/>
          <p:cNvSpPr txBox="1"/>
          <p:nvPr/>
        </p:nvSpPr>
        <p:spPr>
          <a:xfrm>
            <a:off x="5508104" y="4272677"/>
            <a:ext cx="3384376" cy="2585323"/>
          </a:xfrm>
          <a:prstGeom prst="rect">
            <a:avLst/>
          </a:prstGeom>
          <a:noFill/>
        </p:spPr>
        <p:txBody>
          <a:bodyPr wrap="square" rtlCol="0">
            <a:spAutoFit/>
          </a:bodyPr>
          <a:lstStyle/>
          <a:p>
            <a:r>
              <a:rPr lang="en-GB" dirty="0" smtClean="0"/>
              <a:t>Ramses II: the third king of the nineteenth dynasty, ruled for nearly 67 years. </a:t>
            </a:r>
            <a:r>
              <a:rPr lang="en-GB" dirty="0" err="1" smtClean="0"/>
              <a:t>Kadesh</a:t>
            </a:r>
            <a:r>
              <a:rPr lang="en-GB" dirty="0" smtClean="0"/>
              <a:t> fought a war in his fifties, built a new city to Egypt at Delta has been named (</a:t>
            </a:r>
            <a:r>
              <a:rPr lang="en-GB" dirty="0" err="1" smtClean="0"/>
              <a:t>Beramsis</a:t>
            </a:r>
            <a:r>
              <a:rPr lang="en-GB" dirty="0" smtClean="0"/>
              <a:t>). 173 cm length of the mummy, also set up small temple wonderful (Abu Simple), died at the age of 93.</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0.70"/>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strVal val="#ppt_w*0.70"/>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Effect transition="in" filter="fade">
                                      <p:cBhvr>
                                        <p:cTn id="27" dur="1000"/>
                                        <p:tgtEl>
                                          <p:spTgt spid="15"/>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strVal val="#ppt_w*0.70"/>
                                          </p:val>
                                        </p:tav>
                                        <p:tav tm="100000">
                                          <p:val>
                                            <p:strVal val="#ppt_w"/>
                                          </p:val>
                                        </p:tav>
                                      </p:tavLst>
                                    </p:anim>
                                    <p:anim calcmode="lin" valueType="num">
                                      <p:cBhvr>
                                        <p:cTn id="32" dur="1000" fill="hold"/>
                                        <p:tgtEl>
                                          <p:spTgt spid="17"/>
                                        </p:tgtEl>
                                        <p:attrNameLst>
                                          <p:attrName>ppt_h</p:attrName>
                                        </p:attrNameLst>
                                      </p:cBhvr>
                                      <p:tavLst>
                                        <p:tav tm="0">
                                          <p:val>
                                            <p:strVal val="#ppt_h"/>
                                          </p:val>
                                        </p:tav>
                                        <p:tav tm="100000">
                                          <p:val>
                                            <p:strVal val="#ppt_h"/>
                                          </p:val>
                                        </p:tav>
                                      </p:tavLst>
                                    </p:anim>
                                    <p:animEffect transition="in" filter="fade">
                                      <p:cBhvr>
                                        <p:cTn id="33" dur="1000"/>
                                        <p:tgtEl>
                                          <p:spTgt spid="17"/>
                                        </p:tgtEl>
                                      </p:cBhvr>
                                    </p:animEffect>
                                  </p:childTnLst>
                                </p:cTn>
                              </p:par>
                            </p:childTnLst>
                          </p:cTn>
                        </p:par>
                        <p:par>
                          <p:cTn id="34" fill="hold">
                            <p:stCondLst>
                              <p:cond delay="5000"/>
                            </p:stCondLst>
                            <p:childTnLst>
                              <p:par>
                                <p:cTn id="35" presetID="7" presetClass="entr" presetSubtype="4" fill="hold" nodeType="after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0000"/>
                            </p:stCondLst>
                            <p:childTnLst>
                              <p:par>
                                <p:cTn id="40" presetID="7" presetClass="entr" presetSubtype="4" fill="hold" nodeType="after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 calcmode="lin" valueType="num">
                                      <p:cBhvr additive="base">
                                        <p:cTn id="42" dur="5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44" fill="hold">
                            <p:stCondLst>
                              <p:cond delay="15000"/>
                            </p:stCondLst>
                            <p:childTnLst>
                              <p:par>
                                <p:cTn id="45" presetID="7" presetClass="entr" presetSubtype="4" fill="hold" nodeType="after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 calcmode="lin" valueType="num">
                                      <p:cBhvr additive="base">
                                        <p:cTn id="47" dur="50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8" dur="50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20000"/>
                            </p:stCondLst>
                            <p:childTnLst>
                              <p:par>
                                <p:cTn id="50" presetID="7" presetClass="entr" presetSubtype="4" fill="hold" nodeType="after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 calcmode="lin" valueType="num">
                                      <p:cBhvr additive="base">
                                        <p:cTn id="52" dur="50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3" dur="50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par>
                          <p:cTn id="54" fill="hold">
                            <p:stCondLst>
                              <p:cond delay="25000"/>
                            </p:stCondLst>
                            <p:childTnLst>
                              <p:par>
                                <p:cTn id="55" presetID="7" presetClass="entr" presetSubtype="4" fill="hold" nodeType="afterEffect">
                                  <p:stCondLst>
                                    <p:cond delay="0"/>
                                  </p:stCondLst>
                                  <p:childTnLst>
                                    <p:set>
                                      <p:cBhvr>
                                        <p:cTn id="56" dur="1" fill="hold">
                                          <p:stCondLst>
                                            <p:cond delay="0"/>
                                          </p:stCondLst>
                                        </p:cTn>
                                        <p:tgtEl>
                                          <p:spTgt spid="18">
                                            <p:txEl>
                                              <p:pRg st="0" end="0"/>
                                            </p:txEl>
                                          </p:spTgt>
                                        </p:tgtEl>
                                        <p:attrNameLst>
                                          <p:attrName>style.visibility</p:attrName>
                                        </p:attrNameLst>
                                      </p:cBhvr>
                                      <p:to>
                                        <p:strVal val="visible"/>
                                      </p:to>
                                    </p:set>
                                    <p:anim calcmode="lin" valueType="num">
                                      <p:cBhvr additive="base">
                                        <p:cTn id="57" dur="50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58" dur="50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444.png"/>
          <p:cNvPicPr>
            <a:picLocks noChangeAspect="1"/>
          </p:cNvPicPr>
          <p:nvPr/>
        </p:nvPicPr>
        <p:blipFill>
          <a:blip r:embed="rId2" cstate="print"/>
          <a:stretch>
            <a:fillRect/>
          </a:stretch>
        </p:blipFill>
        <p:spPr>
          <a:xfrm>
            <a:off x="323528" y="0"/>
            <a:ext cx="1872208" cy="1475656"/>
          </a:xfrm>
          <a:prstGeom prst="rect">
            <a:avLst/>
          </a:prstGeom>
        </p:spPr>
      </p:pic>
      <p:sp>
        <p:nvSpPr>
          <p:cNvPr id="5" name="TextBox 4"/>
          <p:cNvSpPr txBox="1"/>
          <p:nvPr/>
        </p:nvSpPr>
        <p:spPr>
          <a:xfrm>
            <a:off x="179512" y="1772816"/>
            <a:ext cx="2160240" cy="1200329"/>
          </a:xfrm>
          <a:prstGeom prst="rect">
            <a:avLst/>
          </a:prstGeom>
          <a:noFill/>
        </p:spPr>
        <p:txBody>
          <a:bodyPr wrap="square" rtlCol="0">
            <a:spAutoFit/>
          </a:bodyPr>
          <a:lstStyle/>
          <a:p>
            <a:r>
              <a:rPr lang="en-GB" dirty="0" err="1" smtClean="0"/>
              <a:t>Henotawi</a:t>
            </a:r>
            <a:r>
              <a:rPr lang="en-GB" dirty="0" smtClean="0"/>
              <a:t>: The wife </a:t>
            </a:r>
            <a:r>
              <a:rPr lang="en-GB" dirty="0" err="1" smtClean="0"/>
              <a:t>Banidjimi</a:t>
            </a:r>
            <a:r>
              <a:rPr lang="en-GB" dirty="0" smtClean="0"/>
              <a:t>, one of the kings of the family of twenty-one</a:t>
            </a:r>
            <a:endParaRPr lang="en-GB" dirty="0"/>
          </a:p>
        </p:txBody>
      </p:sp>
      <p:pic>
        <p:nvPicPr>
          <p:cNvPr id="6" name="Picture 5" descr="445.png"/>
          <p:cNvPicPr>
            <a:picLocks noChangeAspect="1"/>
          </p:cNvPicPr>
          <p:nvPr/>
        </p:nvPicPr>
        <p:blipFill>
          <a:blip r:embed="rId3" cstate="print"/>
          <a:stretch>
            <a:fillRect/>
          </a:stretch>
        </p:blipFill>
        <p:spPr>
          <a:xfrm>
            <a:off x="3419872" y="188640"/>
            <a:ext cx="1656184" cy="1512168"/>
          </a:xfrm>
          <a:prstGeom prst="rect">
            <a:avLst/>
          </a:prstGeom>
        </p:spPr>
      </p:pic>
      <p:sp>
        <p:nvSpPr>
          <p:cNvPr id="7" name="TextBox 6"/>
          <p:cNvSpPr txBox="1"/>
          <p:nvPr/>
        </p:nvSpPr>
        <p:spPr>
          <a:xfrm>
            <a:off x="3059832" y="1772816"/>
            <a:ext cx="2376264" cy="1477328"/>
          </a:xfrm>
          <a:prstGeom prst="rect">
            <a:avLst/>
          </a:prstGeom>
          <a:noFill/>
        </p:spPr>
        <p:txBody>
          <a:bodyPr wrap="square" rtlCol="0">
            <a:spAutoFit/>
          </a:bodyPr>
          <a:lstStyle/>
          <a:p>
            <a:r>
              <a:rPr lang="en-GB" dirty="0" err="1" smtClean="0"/>
              <a:t>Nadjimint</a:t>
            </a:r>
            <a:r>
              <a:rPr lang="en-GB" dirty="0" smtClean="0"/>
              <a:t>: The wife, </a:t>
            </a:r>
            <a:r>
              <a:rPr lang="en-GB" dirty="0" err="1" smtClean="0"/>
              <a:t>Akea</a:t>
            </a:r>
            <a:r>
              <a:rPr lang="en-GB" dirty="0" smtClean="0"/>
              <a:t> </a:t>
            </a:r>
            <a:r>
              <a:rPr lang="en-GB" dirty="0" err="1" smtClean="0"/>
              <a:t>Hur</a:t>
            </a:r>
            <a:r>
              <a:rPr lang="en-GB" dirty="0" smtClean="0"/>
              <a:t>, one of the rulers of the family of twenty-one, the mummy wig, gray</a:t>
            </a:r>
            <a:endParaRPr lang="en-GB" dirty="0"/>
          </a:p>
        </p:txBody>
      </p:sp>
      <p:pic>
        <p:nvPicPr>
          <p:cNvPr id="8" name="Picture 7" descr="44444.png"/>
          <p:cNvPicPr>
            <a:picLocks noChangeAspect="1"/>
          </p:cNvPicPr>
          <p:nvPr/>
        </p:nvPicPr>
        <p:blipFill>
          <a:blip r:embed="rId4" cstate="print"/>
          <a:stretch>
            <a:fillRect/>
          </a:stretch>
        </p:blipFill>
        <p:spPr>
          <a:xfrm>
            <a:off x="6732240" y="332656"/>
            <a:ext cx="1895872" cy="1248116"/>
          </a:xfrm>
          <a:prstGeom prst="rect">
            <a:avLst/>
          </a:prstGeom>
        </p:spPr>
      </p:pic>
      <p:sp>
        <p:nvSpPr>
          <p:cNvPr id="9" name="TextBox 8"/>
          <p:cNvSpPr txBox="1"/>
          <p:nvPr/>
        </p:nvSpPr>
        <p:spPr>
          <a:xfrm>
            <a:off x="6732240" y="1628800"/>
            <a:ext cx="2016224" cy="369332"/>
          </a:xfrm>
          <a:prstGeom prst="rect">
            <a:avLst/>
          </a:prstGeom>
          <a:noFill/>
        </p:spPr>
        <p:txBody>
          <a:bodyPr wrap="square" rtlCol="0">
            <a:spAutoFit/>
          </a:bodyPr>
          <a:lstStyle/>
          <a:p>
            <a:r>
              <a:rPr lang="en-GB" dirty="0" smtClean="0"/>
              <a:t>Pharaoh, Moses</a:t>
            </a:r>
            <a:endParaRPr lang="en-GB" dirty="0"/>
          </a:p>
        </p:txBody>
      </p:sp>
      <p:pic>
        <p:nvPicPr>
          <p:cNvPr id="10" name="Picture 9" descr="3998.png"/>
          <p:cNvPicPr>
            <a:picLocks noChangeAspect="1"/>
          </p:cNvPicPr>
          <p:nvPr/>
        </p:nvPicPr>
        <p:blipFill>
          <a:blip r:embed="rId5" cstate="print"/>
          <a:stretch>
            <a:fillRect/>
          </a:stretch>
        </p:blipFill>
        <p:spPr>
          <a:xfrm>
            <a:off x="683568" y="3356992"/>
            <a:ext cx="1934098" cy="1872605"/>
          </a:xfrm>
          <a:prstGeom prst="rect">
            <a:avLst/>
          </a:prstGeom>
        </p:spPr>
      </p:pic>
      <p:sp>
        <p:nvSpPr>
          <p:cNvPr id="11" name="TextBox 10"/>
          <p:cNvSpPr txBox="1"/>
          <p:nvPr/>
        </p:nvSpPr>
        <p:spPr>
          <a:xfrm>
            <a:off x="0" y="5380672"/>
            <a:ext cx="4032448" cy="1477328"/>
          </a:xfrm>
          <a:prstGeom prst="rect">
            <a:avLst/>
          </a:prstGeom>
          <a:noFill/>
        </p:spPr>
        <p:txBody>
          <a:bodyPr wrap="square" rtlCol="0">
            <a:spAutoFit/>
          </a:bodyPr>
          <a:lstStyle/>
          <a:p>
            <a:r>
              <a:rPr lang="en-GB" dirty="0" err="1" smtClean="0"/>
              <a:t>Amenhotep</a:t>
            </a:r>
            <a:r>
              <a:rPr lang="en-GB" dirty="0" smtClean="0"/>
              <a:t> I: Ruler of the eighteenth dynasty, is the son of </a:t>
            </a:r>
            <a:r>
              <a:rPr lang="en-GB" dirty="0" err="1" smtClean="0"/>
              <a:t>Ahmose</a:t>
            </a:r>
            <a:r>
              <a:rPr lang="en-GB" dirty="0" smtClean="0"/>
              <a:t> I have a wooden mask on the head, the length of the mummy 165 cm</a:t>
            </a:r>
          </a:p>
          <a:p>
            <a:endParaRPr lang="en-GB" dirty="0"/>
          </a:p>
        </p:txBody>
      </p:sp>
      <p:pic>
        <p:nvPicPr>
          <p:cNvPr id="12" name="Picture 11" descr="4000.png"/>
          <p:cNvPicPr>
            <a:picLocks noChangeAspect="1"/>
          </p:cNvPicPr>
          <p:nvPr/>
        </p:nvPicPr>
        <p:blipFill>
          <a:blip r:embed="rId6" cstate="print"/>
          <a:stretch>
            <a:fillRect/>
          </a:stretch>
        </p:blipFill>
        <p:spPr>
          <a:xfrm>
            <a:off x="6012160" y="2132856"/>
            <a:ext cx="2365226" cy="1656184"/>
          </a:xfrm>
          <a:prstGeom prst="rect">
            <a:avLst/>
          </a:prstGeom>
        </p:spPr>
      </p:pic>
      <p:sp>
        <p:nvSpPr>
          <p:cNvPr id="13" name="TextBox 12"/>
          <p:cNvSpPr txBox="1"/>
          <p:nvPr/>
        </p:nvSpPr>
        <p:spPr>
          <a:xfrm>
            <a:off x="6084168" y="3789040"/>
            <a:ext cx="2195736" cy="2862322"/>
          </a:xfrm>
          <a:prstGeom prst="rect">
            <a:avLst/>
          </a:prstGeom>
          <a:noFill/>
        </p:spPr>
        <p:txBody>
          <a:bodyPr wrap="square" rtlCol="0">
            <a:spAutoFit/>
          </a:bodyPr>
          <a:lstStyle/>
          <a:p>
            <a:r>
              <a:rPr lang="en-GB" dirty="0" smtClean="0"/>
              <a:t>Thutmose VI is the second king of the nineteenth dynasty is the son of Ramses I, the rule of nearly 13 years. 166 cm length of the mummy, and I've built a great hall at </a:t>
            </a:r>
            <a:r>
              <a:rPr lang="en-GB" dirty="0" err="1" smtClean="0"/>
              <a:t>Karnak</a:t>
            </a:r>
            <a:endParaRPr lang="en-GB" dirty="0" smtClean="0"/>
          </a:p>
          <a:p>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0.70"/>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strVal val="#ppt_w*0.70"/>
                                          </p:val>
                                        </p:tav>
                                        <p:tav tm="100000">
                                          <p:val>
                                            <p:strVal val="#ppt_w"/>
                                          </p:val>
                                        </p:tav>
                                      </p:tavLst>
                                    </p:anim>
                                    <p:anim calcmode="lin" valueType="num">
                                      <p:cBhvr>
                                        <p:cTn id="36" dur="1000" fill="hold"/>
                                        <p:tgtEl>
                                          <p:spTgt spid="12"/>
                                        </p:tgtEl>
                                        <p:attrNameLst>
                                          <p:attrName>ppt_h</p:attrName>
                                        </p:attrNameLst>
                                      </p:cBhvr>
                                      <p:tavLst>
                                        <p:tav tm="0">
                                          <p:val>
                                            <p:strVal val="#ppt_h"/>
                                          </p:val>
                                        </p:tav>
                                        <p:tav tm="100000">
                                          <p:val>
                                            <p:strVal val="#ppt_h"/>
                                          </p:val>
                                        </p:tav>
                                      </p:tavLst>
                                    </p:anim>
                                    <p:animEffect transition="in" filter="fade">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7" presetClass="entr" presetSubtype="4" fill="hold"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 calcmode="lin" valueType="num">
                                      <p:cBhvr additive="base">
                                        <p:cTn id="42"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7" presetClass="entr" presetSubtype="4" fill="hold" nodeType="clickEffect">
                                  <p:stCondLst>
                                    <p:cond delay="0"/>
                                  </p:stCondLst>
                                  <p:childTnLst>
                                    <p:set>
                                      <p:cBhvr>
                                        <p:cTn id="47" dur="1" fill="hold">
                                          <p:stCondLst>
                                            <p:cond delay="0"/>
                                          </p:stCondLst>
                                        </p:cTn>
                                        <p:tgtEl>
                                          <p:spTgt spid="7">
                                            <p:txEl>
                                              <p:pRg st="0" end="0"/>
                                            </p:txEl>
                                          </p:spTgt>
                                        </p:tgtEl>
                                        <p:attrNameLst>
                                          <p:attrName>style.visibility</p:attrName>
                                        </p:attrNameLst>
                                      </p:cBhvr>
                                      <p:to>
                                        <p:strVal val="visible"/>
                                      </p:to>
                                    </p:set>
                                    <p:anim calcmode="lin" valueType="num">
                                      <p:cBhvr additive="base">
                                        <p:cTn id="48" dur="5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9" dur="5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7" presetClass="entr" presetSubtype="4" fill="hold" nodeType="clickEffect">
                                  <p:stCondLst>
                                    <p:cond delay="0"/>
                                  </p:stCondLst>
                                  <p:childTnLst>
                                    <p:set>
                                      <p:cBhvr>
                                        <p:cTn id="53" dur="1" fill="hold">
                                          <p:stCondLst>
                                            <p:cond delay="0"/>
                                          </p:stCondLst>
                                        </p:cTn>
                                        <p:tgtEl>
                                          <p:spTgt spid="9">
                                            <p:txEl>
                                              <p:pRg st="0" end="0"/>
                                            </p:txEl>
                                          </p:spTgt>
                                        </p:tgtEl>
                                        <p:attrNameLst>
                                          <p:attrName>style.visibility</p:attrName>
                                        </p:attrNameLst>
                                      </p:cBhvr>
                                      <p:to>
                                        <p:strVal val="visible"/>
                                      </p:to>
                                    </p:set>
                                    <p:anim calcmode="lin" valueType="num">
                                      <p:cBhvr additive="base">
                                        <p:cTn id="54" dur="5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5" dur="50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7" presetClass="entr" presetSubtype="4" fill="hold" nodeType="clickEffect">
                                  <p:stCondLst>
                                    <p:cond delay="0"/>
                                  </p:stCondLst>
                                  <p:childTnLst>
                                    <p:set>
                                      <p:cBhvr>
                                        <p:cTn id="59" dur="1" fill="hold">
                                          <p:stCondLst>
                                            <p:cond delay="0"/>
                                          </p:stCondLst>
                                        </p:cTn>
                                        <p:tgtEl>
                                          <p:spTgt spid="11">
                                            <p:txEl>
                                              <p:pRg st="0" end="0"/>
                                            </p:txEl>
                                          </p:spTgt>
                                        </p:tgtEl>
                                        <p:attrNameLst>
                                          <p:attrName>style.visibility</p:attrName>
                                        </p:attrNameLst>
                                      </p:cBhvr>
                                      <p:to>
                                        <p:strVal val="visible"/>
                                      </p:to>
                                    </p:set>
                                    <p:anim calcmode="lin" valueType="num">
                                      <p:cBhvr additive="base">
                                        <p:cTn id="60" dur="50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61" dur="50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7" presetClass="entr" presetSubtype="4" fill="hold" nodeType="click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 calcmode="lin" valueType="num">
                                      <p:cBhvr additive="base">
                                        <p:cTn id="66" dur="5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7" dur="5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Hieroglyphic</a:t>
            </a:r>
            <a:r>
              <a:rPr lang="ar-EG" dirty="0" smtClean="0"/>
              <a:t> </a:t>
            </a:r>
            <a:r>
              <a:rPr lang="en-GB" dirty="0" smtClean="0"/>
              <a:t>Writing</a:t>
            </a:r>
            <a:endParaRPr lang="en-GB" dirty="0"/>
          </a:p>
        </p:txBody>
      </p:sp>
      <p:sp>
        <p:nvSpPr>
          <p:cNvPr id="3" name="Content Placeholder 2"/>
          <p:cNvSpPr>
            <a:spLocks noGrp="1"/>
          </p:cNvSpPr>
          <p:nvPr>
            <p:ph idx="1"/>
          </p:nvPr>
        </p:nvSpPr>
        <p:spPr/>
        <p:txBody>
          <a:bodyPr>
            <a:normAutofit fontScale="70000" lnSpcReduction="20000"/>
          </a:bodyPr>
          <a:lstStyle/>
          <a:p>
            <a:r>
              <a:rPr lang="en-GB" b="1" dirty="0" smtClean="0"/>
              <a:t>Hieroglyphic writing is the writing system of ancient Egypt . Hieroglyphics appeared for the first time in a formal manuscript </a:t>
            </a:r>
            <a:r>
              <a:rPr lang="en-GB" b="1" dirty="0" err="1" smtClean="0"/>
              <a:t>Gami</a:t>
            </a:r>
            <a:r>
              <a:rPr lang="en-GB" b="1" dirty="0" smtClean="0"/>
              <a:t> between 3300 BC. AD . And 3200 BC . AD . It was called hieroglyphic . The word means a hieroglyphic inscription in Greek sacred "sacred carving.". In this manuscript in which the symbols were used to express the initial votes . I took the hieroglyphic forms of common image in the Egyptian environment . The numbers include the names and some of the goods . In the era of the Pharaohs used to hieroglyphic inscription or decoration of religious texts on the walls of palaces , temples and statues and </a:t>
            </a:r>
            <a:r>
              <a:rPr lang="en-GB" b="1" dirty="0" err="1" smtClean="0"/>
              <a:t>Almkabrostah</a:t>
            </a:r>
            <a:r>
              <a:rPr lang="en-GB" b="1" dirty="0" smtClean="0"/>
              <a:t> </a:t>
            </a:r>
            <a:r>
              <a:rPr lang="en-GB" b="1" dirty="0" err="1" smtClean="0"/>
              <a:t>Alolouh</a:t>
            </a:r>
            <a:r>
              <a:rPr lang="en-GB" b="1" dirty="0" smtClean="0"/>
              <a:t> stone and carved wood panels </a:t>
            </a:r>
            <a:r>
              <a:rPr lang="en-GB" b="1" dirty="0" err="1" smtClean="0"/>
              <a:t>colored</a:t>
            </a:r>
            <a:r>
              <a:rPr lang="en-GB" b="1" dirty="0" smtClean="0"/>
              <a:t> . Hieroglyphics such as writing and remained in circulation until the fourth century AD . Has been decoded in modern times with the help of archaeological detection of the Rosetta Stone at the hands of a French officer , and resolving symbols later at the hands of the French Champollion .</a:t>
            </a:r>
            <a:endParaRPr lang="en-GB"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5000" r="-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Ancient Egyptian Architecture</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Architecture in Ancient Egypt is the architecture used in construction and Construction in several aspects of geometric designs and the tools and methods used in the construction process in ancient Egypt, was the general consensus of historians and Egyptologists that the ancient Egyptians were the builders of the known early , they are taught humanity how to design and commends the buildings, laid this groundwork civilization of man. It has reached the ancient Egyptians to the high levels unmatched in architectural design and construction engineering . Even now it is still hard to imagine how it can be all of these buildings and structures erected on a high level of perfection and precision using primitive tools unmatched modern machinery and equipment</a:t>
            </a:r>
            <a:endParaRPr lang="ar-EG" dirty="0" smtClean="0"/>
          </a:p>
          <a:p>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681</TotalTime>
  <Words>1616</Words>
  <Application>Microsoft Office PowerPoint</Application>
  <PresentationFormat>On-screen Show (4:3)</PresentationFormat>
  <Paragraphs>44</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 Unit 3 : Ancient World</vt:lpstr>
      <vt:lpstr>First, the definition of the Pharaonic civilization</vt:lpstr>
      <vt:lpstr>Second , Religious beliefs</vt:lpstr>
      <vt:lpstr>Third, the military life when the Pharaohs</vt:lpstr>
      <vt:lpstr>Fourth, when the mummification of the Pharaohs</vt:lpstr>
      <vt:lpstr>Mummies of Egyptian rulers</vt:lpstr>
      <vt:lpstr>Slide 7</vt:lpstr>
      <vt:lpstr>Hieroglyphic Writing</vt:lpstr>
      <vt:lpstr>Ancient Egyptian Architecture</vt:lpstr>
      <vt:lpstr>The BVRDEN of Egypt Geographic Factor of Egypt </vt:lpstr>
      <vt:lpstr>Slide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Unit 3 : Ancient World</dc:title>
  <dc:creator>ABD ELGHANY MOHAMED</dc:creator>
  <cp:lastModifiedBy>ABD ELGHANY MOHAMED</cp:lastModifiedBy>
  <cp:revision>93</cp:revision>
  <dcterms:created xsi:type="dcterms:W3CDTF">2014-01-07T19:26:29Z</dcterms:created>
  <dcterms:modified xsi:type="dcterms:W3CDTF">2014-01-15T14:42:11Z</dcterms:modified>
</cp:coreProperties>
</file>