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ar-AE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4706" autoAdjust="0"/>
    <p:restoredTop sz="94660"/>
  </p:normalViewPr>
  <p:slideViewPr>
    <p:cSldViewPr>
      <p:cViewPr varScale="1">
        <p:scale>
          <a:sx n="66" d="100"/>
          <a:sy n="66" d="100"/>
        </p:scale>
        <p:origin x="-151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عنوان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9" name="عنوان فرعي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ar-SA" smtClean="0"/>
              <a:t>انقر لتحرير نمط العنوان الثانوي الرئيسي</a:t>
            </a:r>
            <a:endParaRPr kumimoji="0" lang="en-US"/>
          </a:p>
        </p:txBody>
      </p:sp>
      <p:sp>
        <p:nvSpPr>
          <p:cNvPr id="28" name="عنصر نائب للتاريخ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850688F-0072-486B-97F2-2C9AD2F4F33A}" type="datetimeFigureOut">
              <a:rPr lang="ar-AE" smtClean="0"/>
              <a:pPr/>
              <a:t>04/04/1434</a:t>
            </a:fld>
            <a:endParaRPr lang="ar-AE"/>
          </a:p>
        </p:txBody>
      </p:sp>
      <p:sp>
        <p:nvSpPr>
          <p:cNvPr id="17" name="عنصر نائب للتذييل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ar-AE"/>
          </a:p>
        </p:txBody>
      </p:sp>
      <p:sp>
        <p:nvSpPr>
          <p:cNvPr id="10" name="مستطيل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مستطيل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مستطيل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مستطيل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رابط مستقيم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رابط مستقيم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رابط مستقيم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رابط مستقيم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رابط مستقيم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رابط مستقيم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مستطيل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شكل بيضاوي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شكل بيضاوي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شكل بيضاوي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شكل بيضاوي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شكل بيضاوي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عنصر نائب لرقم الشريحة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8CF9F37-F535-4CFC-A963-D676BFE072FC}" type="slidenum">
              <a:rPr lang="ar-AE" smtClean="0"/>
              <a:pPr/>
              <a:t>‹#›</a:t>
            </a:fld>
            <a:endParaRPr lang="ar-A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8" name="عنصر نائب للمحتوى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850688F-0072-486B-97F2-2C9AD2F4F33A}" type="datetimeFigureOut">
              <a:rPr lang="ar-AE" smtClean="0"/>
              <a:pPr/>
              <a:t>04/04/1434</a:t>
            </a:fld>
            <a:endParaRPr lang="ar-AE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8CF9F37-F535-4CFC-A963-D676BFE072FC}" type="slidenum">
              <a:rPr lang="ar-AE" smtClean="0"/>
              <a:pPr/>
              <a:t>‹#›</a:t>
            </a:fld>
            <a:endParaRPr lang="ar-AE"/>
          </a:p>
        </p:txBody>
      </p:sp>
      <p:sp>
        <p:nvSpPr>
          <p:cNvPr id="10" name="عنصر نائب للتذييل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ar-A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عنوان المقطع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850688F-0072-486B-97F2-2C9AD2F4F33A}" type="datetimeFigureOut">
              <a:rPr lang="ar-AE" smtClean="0"/>
              <a:pPr/>
              <a:t>04/04/1434</a:t>
            </a:fld>
            <a:endParaRPr lang="ar-AE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ar-AE"/>
          </a:p>
        </p:txBody>
      </p:sp>
      <p:sp>
        <p:nvSpPr>
          <p:cNvPr id="9" name="مستطيل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مستطيل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مستطيل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مستطيل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رابط مستقيم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رابط مستقيم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رابط مستقيم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رابط مستقيم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رابط مستقيم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مستطيل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شكل بيضاوي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شكل بيضاوي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شكل بيضاوي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شكل بيضاوي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شكل بيضاوي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رابط مستقيم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8CF9F37-F535-4CFC-A963-D676BFE072FC}" type="slidenum">
              <a:rPr lang="ar-AE" smtClean="0"/>
              <a:pPr/>
              <a:t>‹#›</a:t>
            </a:fld>
            <a:endParaRPr lang="ar-A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0688F-0072-486B-97F2-2C9AD2F4F33A}" type="datetimeFigureOut">
              <a:rPr lang="ar-AE" smtClean="0"/>
              <a:pPr/>
              <a:t>04/04/1434</a:t>
            </a:fld>
            <a:endParaRPr lang="ar-AE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F9F37-F535-4CFC-A963-D676BFE072FC}" type="slidenum">
              <a:rPr lang="ar-AE" smtClean="0"/>
              <a:pPr/>
              <a:t>‹#›</a:t>
            </a:fld>
            <a:endParaRPr lang="ar-AE"/>
          </a:p>
        </p:txBody>
      </p:sp>
      <p:sp>
        <p:nvSpPr>
          <p:cNvPr id="9" name="عنصر نائب للمحتوى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11" name="عنصر نائب للمحتوى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0688F-0072-486B-97F2-2C9AD2F4F33A}" type="datetimeFigureOut">
              <a:rPr lang="ar-AE" smtClean="0"/>
              <a:pPr/>
              <a:t>04/04/1434</a:t>
            </a:fld>
            <a:endParaRPr lang="ar-AE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F9F37-F535-4CFC-A963-D676BFE072FC}" type="slidenum">
              <a:rPr lang="ar-AE" smtClean="0"/>
              <a:pPr/>
              <a:t>‹#›</a:t>
            </a:fld>
            <a:endParaRPr lang="ar-AE"/>
          </a:p>
        </p:txBody>
      </p:sp>
      <p:sp>
        <p:nvSpPr>
          <p:cNvPr id="11" name="عنصر نائب للمحتوى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13" name="عنصر نائب للمحتوى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12" name="عنصر نائب للنص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14" name="عنصر نائب للنص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6" name="عنصر نائب للتاريخ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850688F-0072-486B-97F2-2C9AD2F4F33A}" type="datetimeFigureOut">
              <a:rPr lang="ar-AE" smtClean="0"/>
              <a:pPr/>
              <a:t>04/04/1434</a:t>
            </a:fld>
            <a:endParaRPr lang="ar-AE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8CF9F37-F535-4CFC-A963-D676BFE072FC}" type="slidenum">
              <a:rPr lang="ar-AE" smtClean="0"/>
              <a:pPr/>
              <a:t>‹#›</a:t>
            </a:fld>
            <a:endParaRPr lang="ar-AE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ar-A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0688F-0072-486B-97F2-2C9AD2F4F33A}" type="datetimeFigureOut">
              <a:rPr lang="ar-AE" smtClean="0"/>
              <a:pPr/>
              <a:t>04/04/1434</a:t>
            </a:fld>
            <a:endParaRPr lang="ar-AE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F9F37-F535-4CFC-A963-D676BFE072FC}" type="slidenum">
              <a:rPr lang="ar-AE" smtClean="0"/>
              <a:pPr/>
              <a:t>‹#›</a:t>
            </a:fld>
            <a:endParaRPr lang="ar-A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محتوى ذو تسمية توضيحية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رابط مستقيم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8" name="رابط مستقيم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رابط مستقيم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رابط مستقيم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مستطيل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رابط مستقيم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شكل بيضاوي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عنصر نائب للمحتوى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21" name="عنصر نائب للتاريخ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850688F-0072-486B-97F2-2C9AD2F4F33A}" type="datetimeFigureOut">
              <a:rPr lang="ar-AE" smtClean="0"/>
              <a:pPr/>
              <a:t>04/04/1434</a:t>
            </a:fld>
            <a:endParaRPr lang="ar-AE"/>
          </a:p>
        </p:txBody>
      </p:sp>
      <p:sp>
        <p:nvSpPr>
          <p:cNvPr id="22" name="عنصر نائب لرقم الشريحة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8CF9F37-F535-4CFC-A963-D676BFE072FC}" type="slidenum">
              <a:rPr lang="ar-AE" smtClean="0"/>
              <a:pPr/>
              <a:t>‹#›</a:t>
            </a:fld>
            <a:endParaRPr lang="ar-AE"/>
          </a:p>
        </p:txBody>
      </p:sp>
      <p:sp>
        <p:nvSpPr>
          <p:cNvPr id="23" name="عنصر نائب للتذييل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ar-A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رابط مستقيم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شكل بيضاوي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ar-SA" smtClean="0"/>
              <a:t>انقر فوق الرمز لإضافة صورة</a:t>
            </a:r>
            <a:endParaRPr kumimoji="0" lang="en-US" dirty="0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10" name="رابط مستقيم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مستطيل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رابط مستقيم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رابط مستقيم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رابط مستقيم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عنصر نائب للتاريخ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850688F-0072-486B-97F2-2C9AD2F4F33A}" type="datetimeFigureOut">
              <a:rPr lang="ar-AE" smtClean="0"/>
              <a:pPr/>
              <a:t>04/04/1434</a:t>
            </a:fld>
            <a:endParaRPr lang="ar-AE"/>
          </a:p>
        </p:txBody>
      </p:sp>
      <p:sp>
        <p:nvSpPr>
          <p:cNvPr id="18" name="عنصر نائب لرقم الشريحة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8CF9F37-F535-4CFC-A963-D676BFE072FC}" type="slidenum">
              <a:rPr lang="ar-AE" smtClean="0"/>
              <a:pPr/>
              <a:t>‹#›</a:t>
            </a:fld>
            <a:endParaRPr lang="ar-AE"/>
          </a:p>
        </p:txBody>
      </p:sp>
      <p:sp>
        <p:nvSpPr>
          <p:cNvPr id="21" name="عنصر نائب للتذييل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ar-A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0688F-0072-486B-97F2-2C9AD2F4F33A}" type="datetimeFigureOut">
              <a:rPr lang="ar-AE" smtClean="0"/>
              <a:pPr/>
              <a:t>04/04/1434</a:t>
            </a:fld>
            <a:endParaRPr lang="ar-AE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F9F37-F535-4CFC-A963-D676BFE072FC}" type="slidenum">
              <a:rPr lang="ar-AE" smtClean="0"/>
              <a:pPr/>
              <a:t>‹#›</a:t>
            </a:fld>
            <a:endParaRPr lang="ar-A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0688F-0072-486B-97F2-2C9AD2F4F33A}" type="datetimeFigureOut">
              <a:rPr lang="ar-AE" smtClean="0"/>
              <a:pPr/>
              <a:t>04/04/1434</a:t>
            </a:fld>
            <a:endParaRPr lang="ar-AE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F9F37-F535-4CFC-A963-D676BFE072FC}" type="slidenum">
              <a:rPr lang="ar-AE" smtClean="0"/>
              <a:pPr/>
              <a:t>‹#›</a:t>
            </a:fld>
            <a:endParaRPr lang="ar-A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رابط مستقيم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عنصر نائب للعنوان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13" name="عنصر نائب للنص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  <a:p>
            <a:pPr lvl="1" eaLnBrk="1" latinLnBrk="0" hangingPunct="1"/>
            <a:r>
              <a:rPr kumimoji="0" lang="ar-SA" smtClean="0"/>
              <a:t>المستوى الثاني</a:t>
            </a:r>
          </a:p>
          <a:p>
            <a:pPr lvl="2" eaLnBrk="1" latinLnBrk="0" hangingPunct="1"/>
            <a:r>
              <a:rPr kumimoji="0" lang="ar-SA" smtClean="0"/>
              <a:t>المستوى الثالث</a:t>
            </a:r>
          </a:p>
          <a:p>
            <a:pPr lvl="3" eaLnBrk="1" latinLnBrk="0" hangingPunct="1"/>
            <a:r>
              <a:rPr kumimoji="0" lang="ar-SA" smtClean="0"/>
              <a:t>المستوى الرابع</a:t>
            </a:r>
          </a:p>
          <a:p>
            <a:pPr lvl="4" eaLnBrk="1" latinLnBrk="0" hangingPunct="1"/>
            <a:r>
              <a:rPr kumimoji="0" lang="ar-SA" smtClean="0"/>
              <a:t>المستوى الخامس</a:t>
            </a:r>
            <a:endParaRPr kumimoji="0" lang="en-US"/>
          </a:p>
        </p:txBody>
      </p:sp>
      <p:sp>
        <p:nvSpPr>
          <p:cNvPr id="14" name="عنصر نائب للتاريخ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850688F-0072-486B-97F2-2C9AD2F4F33A}" type="datetimeFigureOut">
              <a:rPr lang="ar-AE" smtClean="0"/>
              <a:pPr/>
              <a:t>04/04/1434</a:t>
            </a:fld>
            <a:endParaRPr lang="ar-AE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ar-AE"/>
          </a:p>
        </p:txBody>
      </p:sp>
      <p:sp>
        <p:nvSpPr>
          <p:cNvPr id="7" name="رابط مستقيم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رابط مستقيم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مستطيل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رابط مستقيم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شكل بيضاوي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عنصر نائب لرقم الشريحة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8CF9F37-F535-4CFC-A963-D676BFE072FC}" type="slidenum">
              <a:rPr lang="ar-AE" smtClean="0"/>
              <a:pPr/>
              <a:t>‹#›</a:t>
            </a:fld>
            <a:endParaRPr lang="ar-A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1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r" rtl="1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r" rtl="1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r" rtl="1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r" rtl="1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r" rtl="1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r" rtl="1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r" rtl="1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r" rtl="1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l_fi" descr="http://articles.slssa.com/images/posts/articles/11160_0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4857760"/>
            <a:ext cx="2576512" cy="171767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42910" y="857232"/>
            <a:ext cx="7772400" cy="1470025"/>
          </a:xfrm>
        </p:spPr>
        <p:txBody>
          <a:bodyPr>
            <a:normAutofit/>
          </a:bodyPr>
          <a:lstStyle/>
          <a:p>
            <a:pPr algn="ctr"/>
            <a:r>
              <a:rPr lang="ar-AE" sz="8800" dirty="0" smtClean="0">
                <a:solidFill>
                  <a:schemeClr val="accent3">
                    <a:lumMod val="60000"/>
                    <a:lumOff val="40000"/>
                  </a:schemeClr>
                </a:solidFill>
                <a:cs typeface="Old Antic Outline Shaded" pitchFamily="2" charset="-78"/>
              </a:rPr>
              <a:t>نشأة النفط</a:t>
            </a:r>
            <a:endParaRPr lang="ar-AE" sz="8800" dirty="0">
              <a:solidFill>
                <a:schemeClr val="accent3">
                  <a:lumMod val="60000"/>
                  <a:lumOff val="40000"/>
                </a:schemeClr>
              </a:solidFill>
              <a:cs typeface="Old Antic Outline Shaded" pitchFamily="2" charset="-78"/>
            </a:endParaRPr>
          </a:p>
        </p:txBody>
      </p:sp>
      <p:pic>
        <p:nvPicPr>
          <p:cNvPr id="4" name="il_fi" descr="http://albailassan.com/up/uploads/bilassan-13034002831.jpg"/>
          <p:cNvPicPr/>
          <p:nvPr/>
        </p:nvPicPr>
        <p:blipFill>
          <a:blip r:embed="rId3"/>
          <a:srcRect l="2008" r="5020" b="17436"/>
          <a:stretch>
            <a:fillRect/>
          </a:stretch>
        </p:blipFill>
        <p:spPr bwMode="auto">
          <a:xfrm>
            <a:off x="6215074" y="2214554"/>
            <a:ext cx="2659930" cy="1849887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l_fi" descr="http://www.jo24.net/image.php?token=ddb5d6dfdd0d1c37c724c1b53171aedf&amp;size=large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3643314"/>
            <a:ext cx="2552700" cy="176212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sz="quarter" idx="1"/>
          </p:nvPr>
        </p:nvSpPr>
        <p:spPr>
          <a:xfrm>
            <a:off x="642910" y="714356"/>
            <a:ext cx="7467600" cy="4873752"/>
          </a:xfrm>
        </p:spPr>
        <p:txBody>
          <a:bodyPr>
            <a:noAutofit/>
          </a:bodyPr>
          <a:lstStyle/>
          <a:p>
            <a:r>
              <a:rPr lang="ar-AE" sz="4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Arabic" pitchFamily="18" charset="-78"/>
                <a:cs typeface="Adobe Arabic" pitchFamily="18" charset="-78"/>
              </a:rPr>
              <a:t>تعددت الفرضيات حول منشأ النفط , ويمكن تقسيم هذه الفرضيات إلى قسمين : فرضيات مبنية على أساس أن النفط يعد ذا منشأ غير عضوي , أي أن النفط يعد منتجا معدنيا . من أهم هذه الفرضيات فرضية الأصل الكوني , البركاني , </a:t>
            </a:r>
            <a:r>
              <a:rPr lang="ar-AE" sz="40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Arabic" pitchFamily="18" charset="-78"/>
                <a:cs typeface="Adobe Arabic" pitchFamily="18" charset="-78"/>
              </a:rPr>
              <a:t>المجماتي</a:t>
            </a:r>
            <a:r>
              <a:rPr lang="ar-AE" sz="4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Arabic" pitchFamily="18" charset="-78"/>
                <a:cs typeface="Adobe Arabic" pitchFamily="18" charset="-78"/>
              </a:rPr>
              <a:t> </a:t>
            </a:r>
            <a:r>
              <a:rPr lang="ar-AE" sz="40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Arabic" pitchFamily="18" charset="-78"/>
                <a:cs typeface="Adobe Arabic" pitchFamily="18" charset="-78"/>
              </a:rPr>
              <a:t>والكربيدي</a:t>
            </a:r>
            <a:r>
              <a:rPr lang="ar-AE" sz="4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Arabic" pitchFamily="18" charset="-78"/>
                <a:cs typeface="Adobe Arabic" pitchFamily="18" charset="-78"/>
              </a:rPr>
              <a:t> (الكيميائي). أما الفرضيات الأخرى فتبنى على أساس أن النفط يعد ذا منشأ عضوي </a:t>
            </a:r>
            <a:endParaRPr lang="ar-AE" sz="4000" dirty="0">
              <a:solidFill>
                <a:schemeClr val="tx1">
                  <a:lumMod val="65000"/>
                  <a:lumOff val="35000"/>
                </a:schemeClr>
              </a:solidFill>
              <a:latin typeface="Adobe Arabic" pitchFamily="18" charset="-78"/>
              <a:cs typeface="Adobe Arabic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ar-AE" sz="4000" dirty="0" smtClean="0">
                <a:cs typeface="Old Antic Bold" pitchFamily="2" charset="-78"/>
              </a:rPr>
              <a:t>أولاً: فرضيات الأصل الغير عضوي:</a:t>
            </a:r>
            <a:endParaRPr lang="ar-AE" sz="4000" dirty="0">
              <a:cs typeface="Old Antic Bold" pitchFamily="2" charset="-78"/>
            </a:endParaRPr>
          </a:p>
        </p:txBody>
      </p:sp>
      <p:sp>
        <p:nvSpPr>
          <p:cNvPr id="3" name="عنصر نائب للمحتوى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ar-AE" sz="3200" dirty="0" smtClean="0">
                <a:cs typeface="DecoType Naskh" pitchFamily="2" charset="-78"/>
              </a:rPr>
              <a:t>فرضية الأصل البركاني، الفرضية الصهيرية، فرضية النشأة الكونية، الفرضية الكيميائية، أشهرها (( الفرضية الكربيدية)) التي وضعها العالم </a:t>
            </a:r>
            <a:r>
              <a:rPr lang="ar-AE" sz="3200" dirty="0" err="1" smtClean="0">
                <a:cs typeface="DecoType Naskh" pitchFamily="2" charset="-78"/>
              </a:rPr>
              <a:t>ساباتيه</a:t>
            </a:r>
            <a:r>
              <a:rPr lang="ar-AE" sz="3200" dirty="0" smtClean="0">
                <a:cs typeface="DecoType Naskh" pitchFamily="2" charset="-78"/>
              </a:rPr>
              <a:t> والتي تتلخص في:</a:t>
            </a:r>
          </a:p>
          <a:p>
            <a:pPr>
              <a:buNone/>
            </a:pPr>
            <a:r>
              <a:rPr lang="ar-AE" dirty="0" smtClean="0"/>
              <a:t/>
            </a:r>
            <a:br>
              <a:rPr lang="ar-AE" dirty="0" smtClean="0"/>
            </a:br>
            <a:r>
              <a:rPr lang="ar-AE" sz="3600" b="1" dirty="0" smtClean="0">
                <a:latin typeface="Adobe Arabic" pitchFamily="18" charset="-78"/>
                <a:cs typeface="Adobe Arabic" pitchFamily="18" charset="-78"/>
              </a:rPr>
              <a:t>- يحتوي باطن الأرض على فلزات قلوية كالكالسيوم والصوديوم + </a:t>
            </a:r>
            <a:r>
              <a:rPr lang="ar-AE" sz="3600" b="1" dirty="0" err="1" smtClean="0">
                <a:latin typeface="Adobe Arabic" pitchFamily="18" charset="-78"/>
                <a:cs typeface="Adobe Arabic" pitchFamily="18" charset="-78"/>
              </a:rPr>
              <a:t>كربيدات</a:t>
            </a:r>
            <a:r>
              <a:rPr lang="ar-AE" sz="3600" b="1" dirty="0" smtClean="0">
                <a:latin typeface="Adobe Arabic" pitchFamily="18" charset="-78"/>
                <a:cs typeface="Adobe Arabic" pitchFamily="18" charset="-78"/>
              </a:rPr>
              <a:t> هذه الفلزات القلوية + المياه الجوفية.</a:t>
            </a:r>
            <a:br>
              <a:rPr lang="ar-AE" sz="3600" b="1" dirty="0" smtClean="0">
                <a:latin typeface="Adobe Arabic" pitchFamily="18" charset="-78"/>
                <a:cs typeface="Adobe Arabic" pitchFamily="18" charset="-78"/>
              </a:rPr>
            </a:br>
            <a:r>
              <a:rPr lang="ar-AE" sz="3600" b="1" dirty="0" smtClean="0">
                <a:latin typeface="Adobe Arabic" pitchFamily="18" charset="-78"/>
                <a:cs typeface="Adobe Arabic" pitchFamily="18" charset="-78"/>
              </a:rPr>
              <a:t>- يتفاعل الماء مع </a:t>
            </a:r>
            <a:r>
              <a:rPr lang="ar-AE" sz="3600" b="1" dirty="0" err="1" smtClean="0">
                <a:latin typeface="Adobe Arabic" pitchFamily="18" charset="-78"/>
                <a:cs typeface="Adobe Arabic" pitchFamily="18" charset="-78"/>
              </a:rPr>
              <a:t>الفزات</a:t>
            </a:r>
            <a:r>
              <a:rPr lang="ar-AE" sz="3600" b="1" dirty="0" smtClean="0">
                <a:latin typeface="Adobe Arabic" pitchFamily="18" charset="-78"/>
                <a:cs typeface="Adobe Arabic" pitchFamily="18" charset="-78"/>
              </a:rPr>
              <a:t> القلوية فينتج غاز الهيدروجين ويتفاعل مع </a:t>
            </a:r>
            <a:r>
              <a:rPr lang="ar-AE" sz="3600" b="1" dirty="0" err="1" smtClean="0">
                <a:latin typeface="Adobe Arabic" pitchFamily="18" charset="-78"/>
                <a:cs typeface="Adobe Arabic" pitchFamily="18" charset="-78"/>
              </a:rPr>
              <a:t>كربيدات</a:t>
            </a:r>
            <a:r>
              <a:rPr lang="ar-AE" sz="3600" b="1" dirty="0" smtClean="0">
                <a:latin typeface="Adobe Arabic" pitchFamily="18" charset="-78"/>
                <a:cs typeface="Adobe Arabic" pitchFamily="18" charset="-78"/>
              </a:rPr>
              <a:t> الفلزات فينتج غاز </a:t>
            </a:r>
            <a:r>
              <a:rPr lang="ar-AE" sz="3600" b="1" dirty="0" err="1" smtClean="0">
                <a:latin typeface="Adobe Arabic" pitchFamily="18" charset="-78"/>
                <a:cs typeface="Adobe Arabic" pitchFamily="18" charset="-78"/>
              </a:rPr>
              <a:t>الأستيلين</a:t>
            </a:r>
            <a:r>
              <a:rPr lang="ar-AE" sz="3600" b="1" dirty="0" smtClean="0">
                <a:latin typeface="Adobe Arabic" pitchFamily="18" charset="-78"/>
                <a:cs typeface="Adobe Arabic" pitchFamily="18" charset="-78"/>
              </a:rPr>
              <a:t>.</a:t>
            </a:r>
            <a:br>
              <a:rPr lang="ar-AE" sz="3600" b="1" dirty="0" smtClean="0">
                <a:latin typeface="Adobe Arabic" pitchFamily="18" charset="-78"/>
                <a:cs typeface="Adobe Arabic" pitchFamily="18" charset="-78"/>
              </a:rPr>
            </a:br>
            <a:r>
              <a:rPr lang="ar-AE" sz="3600" b="1" dirty="0" smtClean="0">
                <a:latin typeface="Adobe Arabic" pitchFamily="18" charset="-78"/>
                <a:cs typeface="Adobe Arabic" pitchFamily="18" charset="-78"/>
              </a:rPr>
              <a:t>- عندما يلامس هذين الغازين الفلزات الساخنة كالنيكل فإنهما يتحدان ويكونان مخلوط من </a:t>
            </a:r>
            <a:r>
              <a:rPr lang="ar-AE" sz="3600" b="1" dirty="0" err="1" smtClean="0">
                <a:latin typeface="Adobe Arabic" pitchFamily="18" charset="-78"/>
                <a:cs typeface="Adobe Arabic" pitchFamily="18" charset="-78"/>
              </a:rPr>
              <a:t>الهيدروكربونات</a:t>
            </a:r>
            <a:r>
              <a:rPr lang="ar-AE" sz="3600" b="1" dirty="0" smtClean="0">
                <a:latin typeface="Adobe Arabic" pitchFamily="18" charset="-78"/>
                <a:cs typeface="Adobe Arabic" pitchFamily="18" charset="-78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642910" y="571480"/>
            <a:ext cx="7467600" cy="1368412"/>
          </a:xfrm>
        </p:spPr>
        <p:txBody>
          <a:bodyPr>
            <a:noAutofit/>
          </a:bodyPr>
          <a:lstStyle/>
          <a:p>
            <a:pPr algn="r"/>
            <a:r>
              <a:rPr lang="ar-AE" sz="5400" dirty="0" smtClean="0">
                <a:solidFill>
                  <a:schemeClr val="accent3">
                    <a:lumMod val="60000"/>
                    <a:lumOff val="40000"/>
                  </a:schemeClr>
                </a:solidFill>
                <a:cs typeface="Old Antic Bold" pitchFamily="2" charset="-78"/>
              </a:rPr>
              <a:t>- سبب رفض فرضية الأصل غير العضوي:</a:t>
            </a:r>
            <a:endParaRPr lang="ar-AE" sz="5400" dirty="0">
              <a:solidFill>
                <a:schemeClr val="accent3">
                  <a:lumMod val="60000"/>
                  <a:lumOff val="40000"/>
                </a:schemeClr>
              </a:solidFill>
              <a:cs typeface="Old Antic Bold" pitchFamily="2" charset="-78"/>
            </a:endParaRPr>
          </a:p>
        </p:txBody>
      </p:sp>
      <p:sp>
        <p:nvSpPr>
          <p:cNvPr id="3" name="عنصر نائب للمحتوى 2"/>
          <p:cNvSpPr>
            <a:spLocks noGrp="1"/>
          </p:cNvSpPr>
          <p:nvPr>
            <p:ph sz="quarter" idx="1"/>
          </p:nvPr>
        </p:nvSpPr>
        <p:spPr>
          <a:xfrm>
            <a:off x="428596" y="1984248"/>
            <a:ext cx="7467600" cy="4516586"/>
          </a:xfrm>
        </p:spPr>
        <p:txBody>
          <a:bodyPr>
            <a:normAutofit/>
          </a:bodyPr>
          <a:lstStyle/>
          <a:p>
            <a:r>
              <a:rPr lang="ar-AE" sz="5400" dirty="0" smtClean="0">
                <a:latin typeface="Adobe Arabic" pitchFamily="18" charset="-78"/>
                <a:cs typeface="Adobe Arabic" pitchFamily="18" charset="-78"/>
              </a:rPr>
              <a:t>عدم وجود كميات هائلة من الفلزات الحرة </a:t>
            </a:r>
            <a:r>
              <a:rPr lang="ar-AE" sz="5400" dirty="0" err="1" smtClean="0">
                <a:latin typeface="Adobe Arabic" pitchFamily="18" charset="-78"/>
                <a:cs typeface="Adobe Arabic" pitchFamily="18" charset="-78"/>
              </a:rPr>
              <a:t>وكربيداتها</a:t>
            </a:r>
            <a:r>
              <a:rPr lang="ar-AE" sz="5400" dirty="0" smtClean="0">
                <a:latin typeface="Adobe Arabic" pitchFamily="18" charset="-78"/>
                <a:cs typeface="Adobe Arabic" pitchFamily="18" charset="-78"/>
              </a:rPr>
              <a:t> في باطن الأرض.</a:t>
            </a:r>
            <a:endParaRPr lang="ar-AE" sz="5400" dirty="0">
              <a:latin typeface="Adobe Arabic" pitchFamily="18" charset="-78"/>
              <a:cs typeface="Adobe Arabic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ar-AE" sz="4000" dirty="0" smtClean="0">
                <a:cs typeface="Old Antic Bold" pitchFamily="2" charset="-78"/>
              </a:rPr>
              <a:t>ثانيًا: فرضية الأصل العضوي:</a:t>
            </a:r>
            <a:endParaRPr lang="ar-AE" sz="4000" dirty="0">
              <a:cs typeface="Old Antic Bold" pitchFamily="2" charset="-78"/>
            </a:endParaRPr>
          </a:p>
        </p:txBody>
      </p:sp>
      <p:sp>
        <p:nvSpPr>
          <p:cNvPr id="3" name="عنصر نائب للمحتوى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ar-AE" sz="2800" b="1" dirty="0" smtClean="0">
                <a:latin typeface="Adobe Arabic" pitchFamily="18" charset="-78"/>
                <a:cs typeface="Adobe Arabic" pitchFamily="18" charset="-78"/>
              </a:rPr>
              <a:t>1- ترسبت </a:t>
            </a:r>
            <a:r>
              <a:rPr lang="ar-AE" sz="2800" b="1" dirty="0" err="1" smtClean="0">
                <a:latin typeface="Adobe Arabic" pitchFamily="18" charset="-78"/>
                <a:cs typeface="Adobe Arabic" pitchFamily="18" charset="-78"/>
              </a:rPr>
              <a:t>البلانكتونات</a:t>
            </a:r>
            <a:r>
              <a:rPr lang="ar-AE" sz="2800" b="1" dirty="0" smtClean="0">
                <a:latin typeface="Adobe Arabic" pitchFamily="18" charset="-78"/>
                <a:cs typeface="Adobe Arabic" pitchFamily="18" charset="-78"/>
              </a:rPr>
              <a:t> بعد موتها عند الشواطئ وتدفن في بيئة طينية وقد استدل على ذلك لوجود مادة </a:t>
            </a:r>
            <a:r>
              <a:rPr lang="ar-AE" sz="2800" b="1" dirty="0" err="1" smtClean="0">
                <a:latin typeface="Adobe Arabic" pitchFamily="18" charset="-78"/>
                <a:cs typeface="Adobe Arabic" pitchFamily="18" charset="-78"/>
              </a:rPr>
              <a:t>البورفرين</a:t>
            </a:r>
            <a:r>
              <a:rPr lang="ar-AE" sz="2800" b="1" dirty="0" smtClean="0">
                <a:latin typeface="Adobe Arabic" pitchFamily="18" charset="-78"/>
                <a:cs typeface="Adobe Arabic" pitchFamily="18" charset="-78"/>
              </a:rPr>
              <a:t> في النفط وهي مادة تتكون في الكلوروفيل وتتحل بوجود الأوكسجين.</a:t>
            </a:r>
            <a:br>
              <a:rPr lang="ar-AE" sz="2800" b="1" dirty="0" smtClean="0">
                <a:latin typeface="Adobe Arabic" pitchFamily="18" charset="-78"/>
                <a:cs typeface="Adobe Arabic" pitchFamily="18" charset="-78"/>
              </a:rPr>
            </a:br>
            <a:r>
              <a:rPr lang="ar-AE" sz="2800" b="1" dirty="0" smtClean="0">
                <a:latin typeface="Adobe Arabic" pitchFamily="18" charset="-78"/>
                <a:cs typeface="Adobe Arabic" pitchFamily="18" charset="-78"/>
              </a:rPr>
              <a:t>2- حدث تحلل للمواد العضوية بفعل البكتيريا </a:t>
            </a:r>
            <a:r>
              <a:rPr lang="ar-AE" sz="2800" b="1" dirty="0" err="1" smtClean="0">
                <a:latin typeface="Adobe Arabic" pitchFamily="18" charset="-78"/>
                <a:cs typeface="Adobe Arabic" pitchFamily="18" charset="-78"/>
              </a:rPr>
              <a:t>اللاهوائية</a:t>
            </a:r>
            <a:r>
              <a:rPr lang="ar-AE" sz="2800" b="1" dirty="0" smtClean="0">
                <a:latin typeface="Adobe Arabic" pitchFamily="18" charset="-78"/>
                <a:cs typeface="Adobe Arabic" pitchFamily="18" charset="-78"/>
              </a:rPr>
              <a:t> مما أدى إلى سحب الأوكسجين ولم يبقى سوى الكربون والهيدروجين ليكون ما يسمى (( المادة النفطية الأم)) أو ((</a:t>
            </a:r>
            <a:r>
              <a:rPr lang="ar-AE" sz="2800" b="1" dirty="0" err="1" smtClean="0">
                <a:latin typeface="Adobe Arabic" pitchFamily="18" charset="-78"/>
                <a:cs typeface="Adobe Arabic" pitchFamily="18" charset="-78"/>
              </a:rPr>
              <a:t>البروتوبترول</a:t>
            </a:r>
            <a:r>
              <a:rPr lang="ar-AE" sz="2800" b="1" dirty="0" smtClean="0">
                <a:latin typeface="Adobe Arabic" pitchFamily="18" charset="-78"/>
                <a:cs typeface="Adobe Arabic" pitchFamily="18" charset="-78"/>
              </a:rPr>
              <a:t>)) وباستمرار عمليات الترسيب والتعرض للحرارة والضغط أدى إلى تحول الكربون والهيدروجين إلى قطرات نفط بقيت حبيسة البيئة الطينية والرملية.</a:t>
            </a:r>
            <a:br>
              <a:rPr lang="ar-AE" sz="2800" b="1" dirty="0" smtClean="0">
                <a:latin typeface="Adobe Arabic" pitchFamily="18" charset="-78"/>
                <a:cs typeface="Adobe Arabic" pitchFamily="18" charset="-78"/>
              </a:rPr>
            </a:br>
            <a:r>
              <a:rPr lang="ar-AE" sz="2800" b="1" dirty="0" smtClean="0">
                <a:latin typeface="Adobe Arabic" pitchFamily="18" charset="-78"/>
                <a:cs typeface="Adobe Arabic" pitchFamily="18" charset="-78"/>
              </a:rPr>
              <a:t>3- بتوالي عمليات الترسيب أدى ذلك إلى إلى تقارب جزيئات الرواسب التي تحوي النفط وانخفاض </a:t>
            </a:r>
            <a:r>
              <a:rPr lang="ar-AE" sz="2800" b="1" dirty="0" err="1" smtClean="0">
                <a:latin typeface="Adobe Arabic" pitchFamily="18" charset="-78"/>
                <a:cs typeface="Adobe Arabic" pitchFamily="18" charset="-78"/>
              </a:rPr>
              <a:t>مساميتها</a:t>
            </a:r>
            <a:r>
              <a:rPr lang="ar-AE" sz="2800" b="1" dirty="0" smtClean="0">
                <a:latin typeface="Adobe Arabic" pitchFamily="18" charset="-78"/>
                <a:cs typeface="Adobe Arabic" pitchFamily="18" charset="-78"/>
              </a:rPr>
              <a:t> ومن ثم هجرة النفط بفعل الحركات الأرضية إلى الخزان النفطي.</a:t>
            </a:r>
            <a:endParaRPr lang="ar-AE" sz="2800" b="1" dirty="0">
              <a:latin typeface="Adobe Arabic" pitchFamily="18" charset="-78"/>
              <a:cs typeface="Adobe Arabic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ar-AE" sz="4800" dirty="0" smtClean="0">
                <a:solidFill>
                  <a:schemeClr val="accent3">
                    <a:lumMod val="60000"/>
                    <a:lumOff val="40000"/>
                  </a:schemeClr>
                </a:solidFill>
                <a:cs typeface="Old Antic Bold" pitchFamily="2" charset="-78"/>
              </a:rPr>
              <a:t>- أسباب قبول فرضية الأصل العضوي:</a:t>
            </a:r>
            <a:endParaRPr lang="ar-AE" sz="4800" dirty="0">
              <a:solidFill>
                <a:schemeClr val="accent3">
                  <a:lumMod val="60000"/>
                  <a:lumOff val="40000"/>
                </a:schemeClr>
              </a:solidFill>
              <a:cs typeface="Old Antic Bold" pitchFamily="2" charset="-78"/>
            </a:endParaRPr>
          </a:p>
        </p:txBody>
      </p:sp>
      <p:sp>
        <p:nvSpPr>
          <p:cNvPr id="3" name="عنصر نائب للمحتوى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ar-AE" sz="3200" b="1" dirty="0" smtClean="0">
                <a:latin typeface="Adobe Arabic" pitchFamily="18" charset="-78"/>
                <a:cs typeface="Adobe Arabic" pitchFamily="18" charset="-78"/>
              </a:rPr>
              <a:t>1- احتواء النفط على النيتروجين الذي لا يتكون إلا في الأنسجة النباتية إلى جانب بعض الأصباغ العضوية.</a:t>
            </a:r>
            <a:br>
              <a:rPr lang="ar-AE" sz="3200" b="1" dirty="0" smtClean="0">
                <a:latin typeface="Adobe Arabic" pitchFamily="18" charset="-78"/>
                <a:cs typeface="Adobe Arabic" pitchFamily="18" charset="-78"/>
              </a:rPr>
            </a:br>
            <a:r>
              <a:rPr lang="ar-AE" sz="3200" b="1" dirty="0" smtClean="0">
                <a:latin typeface="Adobe Arabic" pitchFamily="18" charset="-78"/>
                <a:cs typeface="Adobe Arabic" pitchFamily="18" charset="-78"/>
              </a:rPr>
              <a:t>2- التشابه بين نظائر كربون البترول وكربون المادة العضوية.</a:t>
            </a:r>
            <a:br>
              <a:rPr lang="ar-AE" sz="3200" b="1" dirty="0" smtClean="0">
                <a:latin typeface="Adobe Arabic" pitchFamily="18" charset="-78"/>
                <a:cs typeface="Adobe Arabic" pitchFamily="18" charset="-78"/>
              </a:rPr>
            </a:br>
            <a:r>
              <a:rPr lang="ar-AE" sz="3200" b="1" dirty="0" smtClean="0">
                <a:latin typeface="Adobe Arabic" pitchFamily="18" charset="-78"/>
                <a:cs typeface="Adobe Arabic" pitchFamily="18" charset="-78"/>
              </a:rPr>
              <a:t>3- وجود منابع النفط قرب شواطئ البحر وعند منطقة الرصيف القاري وداخل البحار.</a:t>
            </a:r>
            <a:br>
              <a:rPr lang="ar-AE" sz="3200" b="1" dirty="0" smtClean="0">
                <a:latin typeface="Adobe Arabic" pitchFamily="18" charset="-78"/>
                <a:cs typeface="Adobe Arabic" pitchFamily="18" charset="-78"/>
              </a:rPr>
            </a:br>
            <a:r>
              <a:rPr lang="ar-AE" sz="3200" b="1" dirty="0" smtClean="0">
                <a:latin typeface="Adobe Arabic" pitchFamily="18" charset="-78"/>
                <a:cs typeface="Adobe Arabic" pitchFamily="18" charset="-78"/>
              </a:rPr>
              <a:t>4- عند تقطير المواد </a:t>
            </a:r>
            <a:r>
              <a:rPr lang="ar-AE" sz="3200" b="1" dirty="0" err="1" smtClean="0">
                <a:latin typeface="Adobe Arabic" pitchFamily="18" charset="-78"/>
                <a:cs typeface="Adobe Arabic" pitchFamily="18" charset="-78"/>
              </a:rPr>
              <a:t>الدهنية</a:t>
            </a:r>
            <a:r>
              <a:rPr lang="ar-AE" sz="3200" b="1" dirty="0" smtClean="0">
                <a:latin typeface="Adobe Arabic" pitchFamily="18" charset="-78"/>
                <a:cs typeface="Adobe Arabic" pitchFamily="18" charset="-78"/>
              </a:rPr>
              <a:t> كزيت الأسماك تعطي سائلاً شبيهًا بالنفط.</a:t>
            </a:r>
            <a:br>
              <a:rPr lang="ar-AE" sz="3200" b="1" dirty="0" smtClean="0">
                <a:latin typeface="Adobe Arabic" pitchFamily="18" charset="-78"/>
                <a:cs typeface="Adobe Arabic" pitchFamily="18" charset="-78"/>
              </a:rPr>
            </a:br>
            <a:r>
              <a:rPr lang="ar-AE" sz="3200" b="1" dirty="0" smtClean="0">
                <a:latin typeface="Adobe Arabic" pitchFamily="18" charset="-78"/>
                <a:cs typeface="Adobe Arabic" pitchFamily="18" charset="-78"/>
              </a:rPr>
              <a:t>5- عدم تواجد البترول بكميات كبيرة في الصخور النارية.</a:t>
            </a:r>
            <a:br>
              <a:rPr lang="ar-AE" sz="3200" b="1" dirty="0" smtClean="0">
                <a:latin typeface="Adobe Arabic" pitchFamily="18" charset="-78"/>
                <a:cs typeface="Adobe Arabic" pitchFamily="18" charset="-78"/>
              </a:rPr>
            </a:br>
            <a:r>
              <a:rPr lang="ar-AE" sz="3200" b="1" dirty="0" smtClean="0">
                <a:latin typeface="Adobe Arabic" pitchFamily="18" charset="-78"/>
                <a:cs typeface="Adobe Arabic" pitchFamily="18" charset="-78"/>
              </a:rPr>
              <a:t>6- دعم بعض المواد التي يحويها النفط لظاهرة النشاط الضوئي.</a:t>
            </a:r>
            <a:endParaRPr lang="ar-AE" sz="3200" b="1" dirty="0">
              <a:latin typeface="Adobe Arabic" pitchFamily="18" charset="-78"/>
              <a:cs typeface="Adobe Arabic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ar-AE" sz="4800" dirty="0" smtClean="0">
                <a:cs typeface="Old Antic Bold" pitchFamily="2" charset="-78"/>
              </a:rPr>
              <a:t>عمل الطالبات :</a:t>
            </a:r>
            <a:endParaRPr lang="ar-AE" sz="4800" dirty="0">
              <a:cs typeface="Old Antic Bold" pitchFamily="2" charset="-78"/>
            </a:endParaRPr>
          </a:p>
        </p:txBody>
      </p:sp>
      <p:sp>
        <p:nvSpPr>
          <p:cNvPr id="3" name="عنصر نائب للمحتوى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ar-AE" sz="3200" dirty="0">
              <a:cs typeface="DecoType Naskh Extension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مشربية">
  <a:themeElements>
    <a:clrScheme name="مشربية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مشربية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مشربية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42</TotalTime>
  <Words>178</Words>
  <Application>Microsoft Office PowerPoint</Application>
  <PresentationFormat>عرض على الشاشة (3:4)‏</PresentationFormat>
  <Paragraphs>12</Paragraphs>
  <Slides>7</Slides>
  <Notes>0</Notes>
  <HiddenSlides>0</HiddenSlides>
  <MMClips>0</MMClips>
  <ScaleCrop>false</ScaleCrop>
  <HeadingPairs>
    <vt:vector size="4" baseType="variant">
      <vt:variant>
        <vt:lpstr>سمة</vt:lpstr>
      </vt:variant>
      <vt:variant>
        <vt:i4>1</vt:i4>
      </vt:variant>
      <vt:variant>
        <vt:lpstr>عناوين الشرائح</vt:lpstr>
      </vt:variant>
      <vt:variant>
        <vt:i4>7</vt:i4>
      </vt:variant>
    </vt:vector>
  </HeadingPairs>
  <TitlesOfParts>
    <vt:vector size="8" baseType="lpstr">
      <vt:lpstr>مشربية</vt:lpstr>
      <vt:lpstr>نشأة النفط</vt:lpstr>
      <vt:lpstr>الشريحة 2</vt:lpstr>
      <vt:lpstr>أولاً: فرضيات الأصل الغير عضوي:</vt:lpstr>
      <vt:lpstr>- سبب رفض فرضية الأصل غير العضوي:</vt:lpstr>
      <vt:lpstr>ثانيًا: فرضية الأصل العضوي:</vt:lpstr>
      <vt:lpstr>- أسباب قبول فرضية الأصل العضوي:</vt:lpstr>
      <vt:lpstr>عمل الطالبات 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نشاة النفط</dc:title>
  <dc:creator>Overload</dc:creator>
  <cp:lastModifiedBy>Overload</cp:lastModifiedBy>
  <cp:revision>6</cp:revision>
  <dcterms:created xsi:type="dcterms:W3CDTF">2013-02-05T11:12:00Z</dcterms:created>
  <dcterms:modified xsi:type="dcterms:W3CDTF">2013-02-15T06:46:00Z</dcterms:modified>
</cp:coreProperties>
</file>