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8" r:id="rId4"/>
    <p:sldId id="262" r:id="rId5"/>
    <p:sldId id="267" r:id="rId6"/>
    <p:sldId id="263" r:id="rId7"/>
    <p:sldId id="264" r:id="rId8"/>
    <p:sldId id="259" r:id="rId9"/>
    <p:sldId id="265" r:id="rId10"/>
    <p:sldId id="266" r:id="rId11"/>
    <p:sldId id="260" r:id="rId12"/>
    <p:sldId id="26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3F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38F924-18D5-43D7-906E-E3B727A56EFB}" type="datetimeFigureOut">
              <a:rPr lang="en-US" smtClean="0"/>
              <a:pPr/>
              <a:t>1/15/2013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E37ABF-B27D-4BB9-AC6E-9F365D143C7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F8D9-3AF4-46F2-A24F-9F19275CE687}" type="datetimeFigureOut">
              <a:rPr lang="en-US" smtClean="0"/>
              <a:pPr/>
              <a:t>1/15/2013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349789-198B-4E33-8023-407FDD5378E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F8D9-3AF4-46F2-A24F-9F19275CE687}" type="datetimeFigureOut">
              <a:rPr lang="en-US" smtClean="0"/>
              <a:pPr/>
              <a:t>1/15/2013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349789-198B-4E33-8023-407FDD5378E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F8D9-3AF4-46F2-A24F-9F19275CE687}" type="datetimeFigureOut">
              <a:rPr lang="en-US" smtClean="0"/>
              <a:pPr/>
              <a:t>1/15/2013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349789-198B-4E33-8023-407FDD5378E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F8D9-3AF4-46F2-A24F-9F19275CE687}" type="datetimeFigureOut">
              <a:rPr lang="en-US" smtClean="0"/>
              <a:pPr/>
              <a:t>1/15/2013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349789-198B-4E33-8023-407FDD5378E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F8D9-3AF4-46F2-A24F-9F19275CE687}" type="datetimeFigureOut">
              <a:rPr lang="en-US" smtClean="0"/>
              <a:pPr/>
              <a:t>1/15/2013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349789-198B-4E33-8023-407FDD5378E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F8D9-3AF4-46F2-A24F-9F19275CE687}" type="datetimeFigureOut">
              <a:rPr lang="en-US" smtClean="0"/>
              <a:pPr/>
              <a:t>1/15/2013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349789-198B-4E33-8023-407FDD5378E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F8D9-3AF4-46F2-A24F-9F19275CE687}" type="datetimeFigureOut">
              <a:rPr lang="en-US" smtClean="0"/>
              <a:pPr/>
              <a:t>1/15/2013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349789-198B-4E33-8023-407FDD5378E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F8D9-3AF4-46F2-A24F-9F19275CE687}" type="datetimeFigureOut">
              <a:rPr lang="en-US" smtClean="0"/>
              <a:pPr/>
              <a:t>1/15/2013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349789-198B-4E33-8023-407FDD5378E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F8D9-3AF4-46F2-A24F-9F19275CE687}" type="datetimeFigureOut">
              <a:rPr lang="en-US" smtClean="0"/>
              <a:pPr/>
              <a:t>1/15/2013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349789-198B-4E33-8023-407FDD5378E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F8D9-3AF4-46F2-A24F-9F19275CE687}" type="datetimeFigureOut">
              <a:rPr lang="en-US" smtClean="0"/>
              <a:pPr/>
              <a:t>1/15/2013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349789-198B-4E33-8023-407FDD5378E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3EF8D9-3AF4-46F2-A24F-9F19275CE687}" type="datetimeFigureOut">
              <a:rPr lang="en-US" smtClean="0"/>
              <a:pPr/>
              <a:t>1/15/2013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349789-198B-4E33-8023-407FDD5378E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F3EF8D9-3AF4-46F2-A24F-9F19275CE687}" type="datetimeFigureOut">
              <a:rPr lang="en-US" smtClean="0"/>
              <a:pPr/>
              <a:t>1/15/2013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0349789-198B-4E33-8023-407FDD5378E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71800" y="2209800"/>
            <a:ext cx="399885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SA" sz="115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المعين</a:t>
            </a:r>
            <a:endParaRPr lang="en-US" sz="115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Diamond 9"/>
          <p:cNvSpPr/>
          <p:nvPr/>
        </p:nvSpPr>
        <p:spPr>
          <a:xfrm>
            <a:off x="1219200" y="228600"/>
            <a:ext cx="1219200" cy="1600200"/>
          </a:xfrm>
          <a:prstGeom prst="diamond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Diamond 15"/>
          <p:cNvSpPr/>
          <p:nvPr/>
        </p:nvSpPr>
        <p:spPr>
          <a:xfrm>
            <a:off x="7467600" y="4953000"/>
            <a:ext cx="1219200" cy="1600200"/>
          </a:xfrm>
          <a:prstGeom prst="diamond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ar-SA" sz="5400" b="1" dirty="0" smtClean="0">
                <a:solidFill>
                  <a:schemeClr val="tx2"/>
                </a:solidFill>
                <a:effectLst/>
                <a:latin typeface="Andalus" pitchFamily="18" charset="-78"/>
                <a:cs typeface="Andalus" pitchFamily="18" charset="-78"/>
              </a:rPr>
              <a:t>تعريف المعين:</a:t>
            </a:r>
            <a:endParaRPr lang="en-US" sz="5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rtl="1"/>
            <a:r>
              <a:rPr lang="ar-SA" sz="4000" b="1" dirty="0" smtClean="0">
                <a:latin typeface="Andalus" pitchFamily="18" charset="-78"/>
                <a:cs typeface="Andalus" pitchFamily="18" charset="-78"/>
              </a:rPr>
              <a:t> هو متوازي اضلاع ذو زوج اضلاع متجاورة متساوية، او شكل رباعي مكون من مثلثين متساويي الساقين، لهما قاعدة مشتركة، والقاعدة المشتركة محذوفه.</a:t>
            </a:r>
            <a:endParaRPr lang="en-US" sz="4000" b="1" dirty="0" smtClean="0">
              <a:latin typeface="Andalus" pitchFamily="18" charset="-78"/>
              <a:cs typeface="Andalus" pitchFamily="18" charset="-78"/>
            </a:endParaRPr>
          </a:p>
          <a:p>
            <a:pPr algn="ctr" rtl="1">
              <a:buNone/>
            </a:pPr>
            <a:endParaRPr lang="en-US" sz="4000" b="1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2590800" y="4572000"/>
            <a:ext cx="4495800" cy="1752600"/>
          </a:xfrm>
          <a:prstGeom prst="flowChartDecision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3505200" y="4876800"/>
            <a:ext cx="381000" cy="3048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657600" y="4800600"/>
            <a:ext cx="381000" cy="3048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410200" y="5867400"/>
            <a:ext cx="381000" cy="3048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562600" y="5791200"/>
            <a:ext cx="381000" cy="3048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3619500" y="5753100"/>
            <a:ext cx="381000" cy="3048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3771900" y="5829300"/>
            <a:ext cx="381000" cy="3048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>
            <a:off x="5676900" y="4838700"/>
            <a:ext cx="381000" cy="3048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5400000">
            <a:off x="5524500" y="4762500"/>
            <a:ext cx="381000" cy="3048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ar-SA" sz="5400" dirty="0" smtClean="0">
                <a:solidFill>
                  <a:schemeClr val="tx2"/>
                </a:solidFill>
                <a:latin typeface="Andalus" pitchFamily="18" charset="-78"/>
                <a:cs typeface="Andalus" pitchFamily="18" charset="-78"/>
              </a:rPr>
              <a:t>نظريات:</a:t>
            </a:r>
            <a:endParaRPr lang="en-US" sz="5400" dirty="0">
              <a:solidFill>
                <a:schemeClr val="tx2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SA" sz="4000" b="1" dirty="0" smtClean="0">
                <a:latin typeface="Andalus" pitchFamily="18" charset="-78"/>
                <a:cs typeface="Andalus" pitchFamily="18" charset="-78"/>
              </a:rPr>
              <a:t> في المعين الاقطار متعامدة على بعضها البعض.</a:t>
            </a:r>
          </a:p>
          <a:p>
            <a:pPr algn="r" rtl="1">
              <a:buNone/>
            </a:pPr>
            <a:endParaRPr lang="ar-SA" b="1" dirty="0" smtClean="0">
              <a:latin typeface="Andalus" pitchFamily="18" charset="-78"/>
              <a:cs typeface="Andalus" pitchFamily="18" charset="-78"/>
            </a:endParaRPr>
          </a:p>
          <a:p>
            <a:pPr algn="r" rtl="1">
              <a:buNone/>
            </a:pPr>
            <a:endParaRPr lang="en-US" b="1" dirty="0" smtClean="0">
              <a:latin typeface="Andalus" pitchFamily="18" charset="-78"/>
              <a:cs typeface="Andalus" pitchFamily="18" charset="-78"/>
            </a:endParaRPr>
          </a:p>
          <a:p>
            <a:pPr algn="r" rtl="1"/>
            <a:endParaRPr lang="en-US" b="1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657600" y="3200400"/>
            <a:ext cx="3200400" cy="2209800"/>
          </a:xfrm>
          <a:prstGeom prst="flowChartDecision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>
            <a:stCxn id="5" idx="0"/>
            <a:endCxn id="5" idx="2"/>
          </p:cNvCxnSpPr>
          <p:nvPr/>
        </p:nvCxnSpPr>
        <p:spPr>
          <a:xfrm rot="16200000" flipH="1">
            <a:off x="4152900" y="4305300"/>
            <a:ext cx="2209800" cy="0"/>
          </a:xfrm>
          <a:prstGeom prst="line">
            <a:avLst/>
          </a:prstGeom>
          <a:ln w="38100"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5" idx="1"/>
            <a:endCxn id="5" idx="3"/>
          </p:cNvCxnSpPr>
          <p:nvPr/>
        </p:nvCxnSpPr>
        <p:spPr>
          <a:xfrm rot="10800000" flipH="1">
            <a:off x="3657600" y="4305300"/>
            <a:ext cx="320040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5410200" y="4114800"/>
            <a:ext cx="30480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10800000">
            <a:off x="5257800" y="3962400"/>
            <a:ext cx="30480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029200" y="26670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A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124200" y="40386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D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029200" y="54102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C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858000" y="39624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B</a:t>
            </a:r>
            <a:endParaRPr lang="en-US" sz="2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457200"/>
            <a:ext cx="7638288" cy="6019800"/>
          </a:xfrm>
        </p:spPr>
        <p:txBody>
          <a:bodyPr>
            <a:normAutofit/>
          </a:bodyPr>
          <a:lstStyle/>
          <a:p>
            <a:pPr algn="r" rtl="1"/>
            <a:r>
              <a:rPr lang="ar-SA" sz="4000" b="1" dirty="0" smtClean="0">
                <a:latin typeface="Andalus" pitchFamily="18" charset="-78"/>
                <a:cs typeface="Andalus" pitchFamily="18" charset="-78"/>
              </a:rPr>
              <a:t> الاقطار بالمعين تنصف زوايا المعين.</a:t>
            </a:r>
            <a:endParaRPr lang="en-US" sz="4000" b="1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2895600" y="2209800"/>
            <a:ext cx="4191000" cy="3505200"/>
          </a:xfrm>
          <a:prstGeom prst="flowChartDecision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Connector 4"/>
          <p:cNvCxnSpPr>
            <a:stCxn id="4" idx="1"/>
            <a:endCxn id="4" idx="3"/>
          </p:cNvCxnSpPr>
          <p:nvPr/>
        </p:nvCxnSpPr>
        <p:spPr>
          <a:xfrm rot="10800000" flipH="1">
            <a:off x="2895600" y="3962400"/>
            <a:ext cx="419100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stCxn id="4" idx="0"/>
            <a:endCxn id="4" idx="2"/>
          </p:cNvCxnSpPr>
          <p:nvPr/>
        </p:nvCxnSpPr>
        <p:spPr>
          <a:xfrm rot="16200000" flipH="1">
            <a:off x="3238500" y="3962400"/>
            <a:ext cx="350520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10800000">
            <a:off x="5029200" y="3733800"/>
            <a:ext cx="30480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5400000">
            <a:off x="5219700" y="3848100"/>
            <a:ext cx="22860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800600" y="17526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A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162800" y="35814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B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24400" y="57150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C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86000" y="37338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D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24" name="Arc 23"/>
          <p:cNvSpPr/>
          <p:nvPr/>
        </p:nvSpPr>
        <p:spPr>
          <a:xfrm rot="8363282">
            <a:off x="4324829" y="1356867"/>
            <a:ext cx="1409675" cy="1401065"/>
          </a:xfrm>
          <a:prstGeom prst="arc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Arc 24"/>
          <p:cNvSpPr/>
          <p:nvPr/>
        </p:nvSpPr>
        <p:spPr>
          <a:xfrm rot="2758708">
            <a:off x="2193714" y="3264922"/>
            <a:ext cx="1409675" cy="1401065"/>
          </a:xfrm>
          <a:prstGeom prst="arc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Arc 25"/>
          <p:cNvSpPr/>
          <p:nvPr/>
        </p:nvSpPr>
        <p:spPr>
          <a:xfrm rot="18816001">
            <a:off x="4327137" y="5163944"/>
            <a:ext cx="1409675" cy="1401065"/>
          </a:xfrm>
          <a:prstGeom prst="arc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Arc 26"/>
          <p:cNvSpPr/>
          <p:nvPr/>
        </p:nvSpPr>
        <p:spPr>
          <a:xfrm rot="13276437">
            <a:off x="6383005" y="3186515"/>
            <a:ext cx="1409675" cy="1401065"/>
          </a:xfrm>
          <a:prstGeom prst="arc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Straight Connector 35"/>
          <p:cNvCxnSpPr/>
          <p:nvPr/>
        </p:nvCxnSpPr>
        <p:spPr>
          <a:xfrm rot="5400000">
            <a:off x="5029200" y="2667000"/>
            <a:ext cx="304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5400000">
            <a:off x="4648200" y="2667000"/>
            <a:ext cx="304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rot="5400000">
            <a:off x="4648200" y="5181600"/>
            <a:ext cx="304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rot="5400000" flipH="1" flipV="1">
            <a:off x="5067300" y="5143500"/>
            <a:ext cx="381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10800000">
            <a:off x="3352800" y="4191000"/>
            <a:ext cx="381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rot="10800000">
            <a:off x="3352800" y="3733800"/>
            <a:ext cx="381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rot="10800000">
            <a:off x="6248400" y="4191000"/>
            <a:ext cx="381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10800000">
            <a:off x="6172200" y="3733800"/>
            <a:ext cx="381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457200"/>
            <a:ext cx="7498080" cy="4800600"/>
          </a:xfrm>
        </p:spPr>
        <p:txBody>
          <a:bodyPr>
            <a:normAutofit/>
          </a:bodyPr>
          <a:lstStyle/>
          <a:p>
            <a:pPr algn="r" rtl="1"/>
            <a:r>
              <a:rPr lang="ar-SA" sz="4000" b="1" dirty="0" smtClean="0">
                <a:latin typeface="Andalus" pitchFamily="18" charset="-78"/>
                <a:cs typeface="Andalus" pitchFamily="18" charset="-78"/>
              </a:rPr>
              <a:t> الزوايا المتقابلة متساوية</a:t>
            </a:r>
            <a:r>
              <a:rPr lang="en-US" sz="4000" b="1" dirty="0" smtClean="0">
                <a:latin typeface="Andalus" pitchFamily="18" charset="-78"/>
                <a:cs typeface="Andalus" pitchFamily="18" charset="-78"/>
              </a:rPr>
              <a:t>.</a:t>
            </a:r>
            <a:endParaRPr lang="en-US" sz="4000" b="1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2895600" y="2209800"/>
            <a:ext cx="4191000" cy="3505200"/>
          </a:xfrm>
          <a:prstGeom prst="flowChartDecision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c 5"/>
          <p:cNvSpPr/>
          <p:nvPr/>
        </p:nvSpPr>
        <p:spPr>
          <a:xfrm rot="2758708">
            <a:off x="2193714" y="3264922"/>
            <a:ext cx="1409675" cy="1401065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c 6"/>
          <p:cNvSpPr/>
          <p:nvPr/>
        </p:nvSpPr>
        <p:spPr>
          <a:xfrm rot="13866661">
            <a:off x="6378937" y="3335891"/>
            <a:ext cx="1409675" cy="1401065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c 7"/>
          <p:cNvSpPr/>
          <p:nvPr/>
        </p:nvSpPr>
        <p:spPr>
          <a:xfrm rot="8011945">
            <a:off x="4250906" y="1359765"/>
            <a:ext cx="1409675" cy="1401065"/>
          </a:xfrm>
          <a:prstGeom prst="arc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c 8"/>
          <p:cNvSpPr/>
          <p:nvPr/>
        </p:nvSpPr>
        <p:spPr>
          <a:xfrm rot="19022757">
            <a:off x="4250783" y="5164462"/>
            <a:ext cx="1409675" cy="1401065"/>
          </a:xfrm>
          <a:prstGeom prst="arc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724400" y="16002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A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37338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B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24400" y="57912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C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86000" y="38100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D</a:t>
            </a:r>
            <a:endParaRPr lang="en-US" sz="2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ar-SA" sz="5400" b="1" dirty="0" smtClean="0">
                <a:solidFill>
                  <a:schemeClr val="tx2"/>
                </a:solidFill>
                <a:latin typeface="Andalus" pitchFamily="18" charset="-78"/>
                <a:cs typeface="Andalus" pitchFamily="18" charset="-78"/>
              </a:rPr>
              <a:t>النظريات العكسية:</a:t>
            </a:r>
            <a:endParaRPr lang="en-US" sz="5400" b="1" dirty="0">
              <a:solidFill>
                <a:schemeClr val="tx2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en-US" b="1" dirty="0" smtClean="0">
                <a:latin typeface="Andalus" pitchFamily="18" charset="-78"/>
                <a:cs typeface="Andalus" pitchFamily="18" charset="-78"/>
              </a:rPr>
              <a:t> </a:t>
            </a:r>
            <a:r>
              <a:rPr lang="ar-SA" b="1" dirty="0" smtClean="0">
                <a:latin typeface="Andalus" pitchFamily="18" charset="-78"/>
                <a:cs typeface="Andalus" pitchFamily="18" charset="-78"/>
              </a:rPr>
              <a:t>متوازي الاضلاع الذي اقطاره معامدة لبعضها هو معين.</a:t>
            </a:r>
          </a:p>
          <a:p>
            <a:pPr algn="r" rtl="1"/>
            <a:r>
              <a:rPr lang="ar-SA" b="1" dirty="0" smtClean="0">
                <a:latin typeface="Andalus" pitchFamily="18" charset="-78"/>
                <a:cs typeface="Andalus" pitchFamily="18" charset="-78"/>
              </a:rPr>
              <a:t>متوازي الاضلاع الذي اقطاره منصفة لزواياه هو معين.</a:t>
            </a:r>
          </a:p>
          <a:p>
            <a:pPr algn="r" rtl="1"/>
            <a:r>
              <a:rPr lang="ar-SA" b="1" dirty="0" smtClean="0">
                <a:latin typeface="Andalus" pitchFamily="18" charset="-78"/>
                <a:cs typeface="Andalus" pitchFamily="18" charset="-78"/>
              </a:rPr>
              <a:t> متوازي الاضلاع الذي زواياه المتقابلة متساوية هو معين.</a:t>
            </a:r>
            <a:br>
              <a:rPr lang="ar-SA" b="1" dirty="0" smtClean="0">
                <a:latin typeface="Andalus" pitchFamily="18" charset="-78"/>
                <a:cs typeface="Andalus" pitchFamily="18" charset="-78"/>
              </a:rPr>
            </a:br>
            <a:r>
              <a:rPr lang="ar-SA" b="1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ar-SA" b="1" dirty="0" smtClean="0">
                <a:latin typeface="Andalus" pitchFamily="18" charset="-78"/>
                <a:cs typeface="Andalus" pitchFamily="18" charset="-78"/>
              </a:rPr>
            </a:br>
            <a:endParaRPr lang="en-US" b="1" dirty="0"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1026" name="Picture 2" descr="Rhombus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2200" y="3505200"/>
            <a:ext cx="5491650" cy="2895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ar-SA" sz="5400" b="1" dirty="0" smtClean="0">
                <a:solidFill>
                  <a:schemeClr val="tx2"/>
                </a:solidFill>
                <a:latin typeface="Andalus" pitchFamily="18" charset="-78"/>
                <a:cs typeface="Andalus" pitchFamily="18" charset="-78"/>
              </a:rPr>
              <a:t>محيط المعين:</a:t>
            </a:r>
            <a:endParaRPr lang="en-US" sz="5400" b="1" dirty="0">
              <a:solidFill>
                <a:schemeClr val="tx2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62200" y="1828800"/>
            <a:ext cx="5105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4000" b="1" dirty="0" smtClean="0">
                <a:latin typeface="Andalus" pitchFamily="18" charset="-78"/>
                <a:cs typeface="Andalus" pitchFamily="18" charset="-78"/>
              </a:rPr>
              <a:t>محيط المعين = 4 * طول الضلع</a:t>
            </a:r>
            <a:endParaRPr lang="en-US" sz="4000" b="1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276600" y="3962400"/>
            <a:ext cx="2590800" cy="2209800"/>
          </a:xfrm>
          <a:prstGeom prst="flowChartDecision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343400" y="35052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A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43200" y="48768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D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67200" y="61722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C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67400" y="48006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B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57400" y="2743200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Andalus" pitchFamily="18" charset="-78"/>
                <a:cs typeface="Andalus" pitchFamily="18" charset="-78"/>
              </a:rPr>
              <a:t>AB+BC+CD+DA=</a:t>
            </a:r>
            <a:r>
              <a:rPr lang="ar-SA" sz="4000" b="1" dirty="0" smtClean="0">
                <a:solidFill>
                  <a:srgbClr val="FF0000"/>
                </a:solidFill>
                <a:latin typeface="Andalus" pitchFamily="18" charset="-78"/>
                <a:cs typeface="Andalus" pitchFamily="18" charset="-78"/>
              </a:rPr>
              <a:t>محيط المعين</a:t>
            </a:r>
            <a:endParaRPr lang="en-US" sz="4000" b="1" dirty="0" smtClean="0">
              <a:solidFill>
                <a:srgbClr val="FF0000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ar-SA" sz="5400" dirty="0" smtClean="0">
                <a:solidFill>
                  <a:schemeClr val="tx2"/>
                </a:solidFill>
                <a:latin typeface="Andalus" pitchFamily="18" charset="-78"/>
                <a:cs typeface="Andalus" pitchFamily="18" charset="-78"/>
              </a:rPr>
              <a:t>مساحة المعين:</a:t>
            </a:r>
            <a:endParaRPr lang="en-US" sz="5400" dirty="0">
              <a:solidFill>
                <a:schemeClr val="tx2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ar-SA" sz="4000" b="1" dirty="0" smtClean="0">
                <a:latin typeface="Andalus" pitchFamily="18" charset="-78"/>
                <a:cs typeface="Andalus" pitchFamily="18" charset="-78"/>
              </a:rPr>
              <a:t> مساحة المعين تساوي حاصل ضرب الاقطار تقسيم 2. </a:t>
            </a:r>
            <a:br>
              <a:rPr lang="ar-SA" sz="4000" b="1" dirty="0" smtClean="0">
                <a:latin typeface="Andalus" pitchFamily="18" charset="-78"/>
                <a:cs typeface="Andalus" pitchFamily="18" charset="-78"/>
              </a:rPr>
            </a:br>
            <a:endParaRPr lang="ar-SA" sz="4000" b="1" dirty="0" smtClean="0">
              <a:latin typeface="Andalus" pitchFamily="18" charset="-78"/>
              <a:cs typeface="Andalus" pitchFamily="18" charset="-78"/>
            </a:endParaRPr>
          </a:p>
          <a:p>
            <a:pPr algn="r" rtl="1">
              <a:buNone/>
            </a:pPr>
            <a:r>
              <a:rPr lang="ar-SA" sz="4000" b="1" dirty="0" smtClean="0">
                <a:latin typeface="Andalus" pitchFamily="18" charset="-78"/>
                <a:cs typeface="Andalus" pitchFamily="18" charset="-78"/>
              </a:rPr>
              <a:t>                                          الاثبات </a:t>
            </a:r>
            <a:br>
              <a:rPr lang="ar-SA" sz="4000" b="1" dirty="0" smtClean="0">
                <a:latin typeface="Andalus" pitchFamily="18" charset="-78"/>
                <a:cs typeface="Andalus" pitchFamily="18" charset="-78"/>
              </a:rPr>
            </a:br>
            <a:endParaRPr lang="en-US" sz="4000" b="1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6" name="Down Arrow 5"/>
          <p:cNvSpPr/>
          <p:nvPr/>
        </p:nvSpPr>
        <p:spPr>
          <a:xfrm>
            <a:off x="2895600" y="4191000"/>
            <a:ext cx="533400" cy="1295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http://wiki.qsm.ac.il/images/0/0e/M3oooooooooo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8800" y="3048000"/>
            <a:ext cx="3114675" cy="351472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162800" y="4876800"/>
            <a:ext cx="53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t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77000" y="4191000"/>
            <a:ext cx="53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f</a:t>
            </a:r>
            <a:endParaRPr lang="en-U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143000" y="457200"/>
            <a:ext cx="76962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نسمي الاقطار، فالقطر </a:t>
            </a:r>
            <a:r>
              <a:rPr lang="en-US" sz="3200" b="1" dirty="0" smtClean="0">
                <a:latin typeface="Andalus" pitchFamily="18" charset="-78"/>
                <a:cs typeface="Andalus" pitchFamily="18" charset="-78"/>
              </a:rPr>
              <a:t>AD</a:t>
            </a: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 نسميه </a:t>
            </a:r>
            <a:r>
              <a:rPr lang="en-US" sz="3200" b="1" dirty="0" smtClean="0">
                <a:latin typeface="Andalus" pitchFamily="18" charset="-78"/>
                <a:cs typeface="Andalus" pitchFamily="18" charset="-78"/>
              </a:rPr>
              <a:t>t</a:t>
            </a: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، والقطر </a:t>
            </a:r>
            <a:r>
              <a:rPr lang="en-US" sz="3200" b="1" dirty="0" smtClean="0">
                <a:latin typeface="Andalus" pitchFamily="18" charset="-78"/>
                <a:cs typeface="Andalus" pitchFamily="18" charset="-78"/>
              </a:rPr>
              <a:t>BC</a:t>
            </a: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 نسميه </a:t>
            </a:r>
            <a:r>
              <a:rPr lang="en-US" sz="3200" b="1" dirty="0" smtClean="0">
                <a:latin typeface="Andalus" pitchFamily="18" charset="-78"/>
                <a:cs typeface="Andalus" pitchFamily="18" charset="-78"/>
              </a:rPr>
              <a:t>f</a:t>
            </a: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.</a:t>
            </a:r>
          </a:p>
          <a:p>
            <a:pPr algn="r" rtl="1">
              <a:buFontTx/>
              <a:buChar char="-"/>
            </a:pP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 بما ان الاقطار في المعين تنصف بعضها البعض، فالقطر </a:t>
            </a:r>
            <a:r>
              <a:rPr lang="en-US" sz="3200" b="1" dirty="0" smtClean="0">
                <a:latin typeface="Andalus" pitchFamily="18" charset="-78"/>
                <a:cs typeface="Andalus" pitchFamily="18" charset="-78"/>
              </a:rPr>
              <a:t>f</a:t>
            </a: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 قسم القطر </a:t>
            </a:r>
            <a:r>
              <a:rPr lang="en-US" sz="3200" b="1" dirty="0" smtClean="0">
                <a:latin typeface="Andalus" pitchFamily="18" charset="-78"/>
                <a:cs typeface="Andalus" pitchFamily="18" charset="-78"/>
              </a:rPr>
              <a:t>t</a:t>
            </a: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 الى نصفين متساويين. اي اصبح كل نصف منهما يساوي       .</a:t>
            </a:r>
          </a:p>
          <a:p>
            <a:pPr algn="r" rtl="1">
              <a:buFontTx/>
              <a:buChar char="-"/>
            </a:pP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 الارتفاع في المثلث </a:t>
            </a:r>
            <a:r>
              <a:rPr lang="en-US" sz="3200" b="1" dirty="0" smtClean="0">
                <a:latin typeface="Andalus" pitchFamily="18" charset="-78"/>
                <a:cs typeface="Andalus" pitchFamily="18" charset="-78"/>
              </a:rPr>
              <a:t>ABC</a:t>
            </a: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 يساوي الارتفاع في المثلث </a:t>
            </a:r>
            <a:r>
              <a:rPr lang="en-US" sz="3200" b="1" dirty="0" smtClean="0">
                <a:latin typeface="Andalus" pitchFamily="18" charset="-78"/>
                <a:cs typeface="Andalus" pitchFamily="18" charset="-78"/>
              </a:rPr>
              <a:t>BCD </a:t>
            </a: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 (تساوي      )، والقاعدة في المثلث </a:t>
            </a:r>
            <a:r>
              <a:rPr lang="en-US" sz="3200" b="1" dirty="0" smtClean="0">
                <a:latin typeface="Andalus" pitchFamily="18" charset="-78"/>
                <a:cs typeface="Andalus" pitchFamily="18" charset="-78"/>
              </a:rPr>
              <a:t>ABC</a:t>
            </a: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 تساوي القاعدة في مثلث </a:t>
            </a:r>
            <a:r>
              <a:rPr lang="en-US" sz="3200" b="1" dirty="0" smtClean="0">
                <a:latin typeface="Andalus" pitchFamily="18" charset="-78"/>
                <a:cs typeface="Andalus" pitchFamily="18" charset="-78"/>
              </a:rPr>
              <a:t>BCD</a:t>
            </a: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 (وهي قاعدة مشتركة). </a:t>
            </a:r>
          </a:p>
          <a:p>
            <a:pPr algn="r" rtl="1">
              <a:buFontTx/>
              <a:buChar char="-"/>
            </a:pP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 ينتج ان مساحة المثلثين متساوية ولذلك فان مساحة المعين تحسب كالتالي:</a:t>
            </a:r>
          </a:p>
          <a:p>
            <a:pPr algn="r" rtl="1">
              <a:buFontTx/>
              <a:buChar char="-"/>
            </a:pPr>
            <a:endParaRPr lang="ar-SA" sz="3200" b="1" dirty="0" smtClean="0">
              <a:latin typeface="Andalus" pitchFamily="18" charset="-78"/>
              <a:cs typeface="Andalus" pitchFamily="18" charset="-78"/>
            </a:endParaRPr>
          </a:p>
          <a:p>
            <a:pPr algn="r" rtl="1"/>
            <a:endParaRPr lang="ar-SA" sz="3200" b="1" dirty="0" smtClean="0">
              <a:latin typeface="Andalus" pitchFamily="18" charset="-78"/>
              <a:cs typeface="Andalus" pitchFamily="18" charset="-78"/>
            </a:endParaRPr>
          </a:p>
          <a:p>
            <a:pPr algn="r" rtl="1"/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     </a:t>
            </a:r>
            <a:endParaRPr lang="en-US" sz="3200" b="1" dirty="0"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21512" name="Picture 8" descr="http://wiki.qsm.ac.il/images/8/89/Nos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5200" y="2057400"/>
            <a:ext cx="477329" cy="5499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8" descr="http://wiki.qsm.ac.il/images/8/89/Nos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86600" y="2971800"/>
            <a:ext cx="457200" cy="5267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514" name="Picture 10" descr="http://wiki.qsm.ac.il/images/3/3c/Nos_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4876800"/>
            <a:ext cx="4203290" cy="144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19200" y="533400"/>
            <a:ext cx="75438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وبما ان </a:t>
            </a:r>
            <a:r>
              <a:rPr lang="en-US" sz="3200" b="1" dirty="0" smtClean="0">
                <a:latin typeface="Andalus" pitchFamily="18" charset="-78"/>
                <a:cs typeface="Andalus" pitchFamily="18" charset="-78"/>
              </a:rPr>
              <a:t>t</a:t>
            </a: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 هي القطر </a:t>
            </a:r>
            <a:r>
              <a:rPr lang="en-US" sz="3200" b="1" dirty="0" smtClean="0">
                <a:latin typeface="Andalus" pitchFamily="18" charset="-78"/>
                <a:cs typeface="Andalus" pitchFamily="18" charset="-78"/>
              </a:rPr>
              <a:t>AD</a:t>
            </a: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 للمعين، وان </a:t>
            </a:r>
            <a:r>
              <a:rPr lang="en-US" sz="3200" b="1" dirty="0" smtClean="0">
                <a:latin typeface="Andalus" pitchFamily="18" charset="-78"/>
                <a:cs typeface="Andalus" pitchFamily="18" charset="-78"/>
              </a:rPr>
              <a:t>f</a:t>
            </a: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 هي القطر </a:t>
            </a:r>
            <a:r>
              <a:rPr lang="en-US" sz="3200" b="1" dirty="0" smtClean="0">
                <a:latin typeface="Andalus" pitchFamily="18" charset="-78"/>
                <a:cs typeface="Andalus" pitchFamily="18" charset="-78"/>
              </a:rPr>
              <a:t>BC</a:t>
            </a:r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 للمعين نرى ان:</a:t>
            </a:r>
          </a:p>
          <a:p>
            <a:pPr algn="r" rtl="1"/>
            <a:endParaRPr lang="ar-SA" sz="3200" b="1" dirty="0" smtClean="0">
              <a:latin typeface="Andalus" pitchFamily="18" charset="-78"/>
              <a:cs typeface="Andalus" pitchFamily="18" charset="-78"/>
            </a:endParaRPr>
          </a:p>
          <a:p>
            <a:pPr algn="r" rtl="1"/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مساحة المعين تساوي                                 </a:t>
            </a:r>
          </a:p>
          <a:p>
            <a:pPr algn="r" rtl="1"/>
            <a:endParaRPr lang="ar-SA" sz="3200" b="1" dirty="0" smtClean="0">
              <a:latin typeface="Andalus" pitchFamily="18" charset="-78"/>
              <a:cs typeface="Andalus" pitchFamily="18" charset="-78"/>
            </a:endParaRPr>
          </a:p>
          <a:p>
            <a:pPr algn="r" rtl="1"/>
            <a:endParaRPr lang="ar-SA" sz="3200" b="1" dirty="0" smtClean="0">
              <a:latin typeface="Andalus" pitchFamily="18" charset="-78"/>
              <a:cs typeface="Andalus" pitchFamily="18" charset="-78"/>
            </a:endParaRPr>
          </a:p>
          <a:p>
            <a:pPr algn="r" rtl="1"/>
            <a:r>
              <a:rPr lang="ar-SA" sz="3200" b="1" dirty="0" smtClean="0">
                <a:latin typeface="Andalus" pitchFamily="18" charset="-78"/>
                <a:cs typeface="Andalus" pitchFamily="18" charset="-78"/>
              </a:rPr>
              <a:t>( اي ان مساحة المعين تساوي حاصل ضرب الاقطار تقسيم  2)</a:t>
            </a:r>
          </a:p>
        </p:txBody>
      </p:sp>
      <p:pic>
        <p:nvPicPr>
          <p:cNvPr id="24578" name="Picture 2" descr="http://wiki.qsm.ac.il/images/c/cc/Daa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62302" y="1676400"/>
            <a:ext cx="2971796" cy="1371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ar-SA" sz="5400" dirty="0" smtClean="0">
                <a:solidFill>
                  <a:schemeClr val="tx2"/>
                </a:solidFill>
                <a:latin typeface="Andalus" pitchFamily="18" charset="-78"/>
                <a:cs typeface="Andalus" pitchFamily="18" charset="-78"/>
              </a:rPr>
              <a:t>اضافة ملاحظة:</a:t>
            </a:r>
            <a:endParaRPr lang="en-US" sz="5400" dirty="0">
              <a:solidFill>
                <a:schemeClr val="tx2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rtl="1"/>
            <a:endParaRPr lang="ar-SA" sz="4800" b="1" dirty="0" smtClean="0">
              <a:latin typeface="Andalus" pitchFamily="18" charset="-78"/>
              <a:cs typeface="Andalus" pitchFamily="18" charset="-78"/>
            </a:endParaRPr>
          </a:p>
          <a:p>
            <a:pPr algn="ctr" rtl="1"/>
            <a:r>
              <a:rPr lang="ar-SA" sz="4800" b="1" dirty="0" smtClean="0">
                <a:latin typeface="Andalus" pitchFamily="18" charset="-78"/>
                <a:cs typeface="Andalus" pitchFamily="18" charset="-78"/>
              </a:rPr>
              <a:t> يطلق على المعين اسم ”شكل الالماس“ لانه يشبه شكل حجرة الالماس.</a:t>
            </a:r>
            <a:endParaRPr lang="en-US" sz="4800" b="1" dirty="0" smtClean="0">
              <a:latin typeface="Andalus" pitchFamily="18" charset="-78"/>
              <a:cs typeface="Andalus" pitchFamily="18" charset="-78"/>
            </a:endParaRPr>
          </a:p>
          <a:p>
            <a:pPr algn="ctr" rtl="1">
              <a:buNone/>
            </a:pPr>
            <a:endParaRPr lang="ar-SA" sz="4800" b="1" dirty="0" smtClean="0">
              <a:latin typeface="Andalus" pitchFamily="18" charset="-78"/>
              <a:cs typeface="Andalus" pitchFamily="18" charset="-78"/>
            </a:endParaRPr>
          </a:p>
          <a:p>
            <a:pPr algn="ctr" rtl="1">
              <a:buNone/>
            </a:pPr>
            <a:endParaRPr lang="en-US" sz="4800" b="1" dirty="0"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4" name="Picture 3" descr="beautiful_diamo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5400" y="4191000"/>
            <a:ext cx="3200400" cy="2400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86200" y="4953000"/>
            <a:ext cx="4800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اعداد الطالبتين:</a:t>
            </a:r>
          </a:p>
          <a:p>
            <a:pPr algn="ctr"/>
            <a:r>
              <a:rPr lang="ar-SA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نور عثامنة        سنيال مواسي</a:t>
            </a:r>
            <a:endParaRPr lang="en-US" sz="32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074" name="Picture 2" descr="Smiling Cartoon Su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352888" y="-26052463"/>
            <a:ext cx="2828925" cy="2838450"/>
          </a:xfrm>
          <a:prstGeom prst="rect">
            <a:avLst/>
          </a:prstGeom>
          <a:noFill/>
        </p:spPr>
      </p:pic>
      <p:pic>
        <p:nvPicPr>
          <p:cNvPr id="3076" name="Picture 4" descr="Smiling Cartoon Su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352888" y="-26052463"/>
            <a:ext cx="2828925" cy="2838450"/>
          </a:xfrm>
          <a:prstGeom prst="rect">
            <a:avLst/>
          </a:prstGeom>
          <a:noFill/>
        </p:spPr>
      </p:pic>
      <p:pic>
        <p:nvPicPr>
          <p:cNvPr id="3078" name="Picture 6" descr="Smiling Cartoon Su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352888" y="-26052463"/>
            <a:ext cx="2828925" cy="2838450"/>
          </a:xfrm>
          <a:prstGeom prst="rect">
            <a:avLst/>
          </a:prstGeom>
          <a:noFill/>
        </p:spPr>
      </p:pic>
      <p:pic>
        <p:nvPicPr>
          <p:cNvPr id="3080" name="Picture 8" descr="http://www.clker.com/cliparts/e/f/6/4/119542413446142291massimo_sole_1.svg.m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304800"/>
            <a:ext cx="4572000" cy="458739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236</TotalTime>
  <Words>267</Words>
  <Application>Microsoft Office PowerPoint</Application>
  <PresentationFormat>On-screen Show (4:3)</PresentationFormat>
  <Paragraphs>54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Solstice</vt:lpstr>
      <vt:lpstr>Slide 1</vt:lpstr>
      <vt:lpstr>تعريف المعين:</vt:lpstr>
      <vt:lpstr>نظريات:</vt:lpstr>
      <vt:lpstr>Slide 4</vt:lpstr>
      <vt:lpstr>Slide 5</vt:lpstr>
      <vt:lpstr>النظريات العكسية:</vt:lpstr>
      <vt:lpstr>محيط المعين:</vt:lpstr>
      <vt:lpstr>مساحة المعين:</vt:lpstr>
      <vt:lpstr>Slide 9</vt:lpstr>
      <vt:lpstr>Slide 10</vt:lpstr>
      <vt:lpstr>اضافة ملاحظة: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Noor</dc:creator>
  <cp:lastModifiedBy>abeer</cp:lastModifiedBy>
  <cp:revision>39</cp:revision>
  <dcterms:created xsi:type="dcterms:W3CDTF">2011-04-27T16:19:38Z</dcterms:created>
  <dcterms:modified xsi:type="dcterms:W3CDTF">2013-01-15T15:34:17Z</dcterms:modified>
</cp:coreProperties>
</file>