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diagrams/colors1.xml" ContentType="application/vnd.openxmlformats-officedocument.drawingml.diagramColors+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882A1F8-CAFF-4408-BE66-AF8CAF8343BB}" type="doc">
      <dgm:prSet loTypeId="urn:microsoft.com/office/officeart/2005/8/layout/radial1" loCatId="cycle" qsTypeId="urn:microsoft.com/office/officeart/2005/8/quickstyle/simple1" qsCatId="simple" csTypeId="urn:microsoft.com/office/officeart/2005/8/colors/accent1_2" csCatId="accent1" phldr="1"/>
      <dgm:spPr/>
      <dgm:t>
        <a:bodyPr/>
        <a:lstStyle/>
        <a:p>
          <a:pPr rtl="1"/>
          <a:endParaRPr lang="ar-SA"/>
        </a:p>
      </dgm:t>
    </dgm:pt>
    <dgm:pt modelId="{88D4EBF1-C7DB-466E-B680-DA37F0A68532}">
      <dgm:prSet phldrT="[Text]"/>
      <dgm:spPr/>
      <dgm:t>
        <a:bodyPr/>
        <a:lstStyle/>
        <a:p>
          <a:pPr rtl="1"/>
          <a:r>
            <a:rPr lang="ar-SA" dirty="0" smtClean="0"/>
            <a:t>المصادر</a:t>
          </a:r>
          <a:endParaRPr lang="ar-SA" dirty="0"/>
        </a:p>
      </dgm:t>
    </dgm:pt>
    <dgm:pt modelId="{E26CD6C5-7B85-4F4C-9F0D-EE0D1B1F86B0}" type="parTrans" cxnId="{AED00A7B-2C9F-4269-A45D-8D9FD8275DA1}">
      <dgm:prSet/>
      <dgm:spPr/>
      <dgm:t>
        <a:bodyPr/>
        <a:lstStyle/>
        <a:p>
          <a:pPr rtl="1"/>
          <a:endParaRPr lang="ar-SA"/>
        </a:p>
      </dgm:t>
    </dgm:pt>
    <dgm:pt modelId="{565696EF-DC48-463E-B813-E8A9A1983B35}" type="sibTrans" cxnId="{AED00A7B-2C9F-4269-A45D-8D9FD8275DA1}">
      <dgm:prSet/>
      <dgm:spPr/>
      <dgm:t>
        <a:bodyPr/>
        <a:lstStyle/>
        <a:p>
          <a:pPr rtl="1"/>
          <a:endParaRPr lang="ar-SA"/>
        </a:p>
      </dgm:t>
    </dgm:pt>
    <dgm:pt modelId="{DBA25C8D-4C59-4277-A666-410594B8FCB6}">
      <dgm:prSet phldrT="[Text]"/>
      <dgm:spPr/>
      <dgm:t>
        <a:bodyPr/>
        <a:lstStyle/>
        <a:p>
          <a:pPr rtl="1"/>
          <a:r>
            <a:rPr lang="ar-SA" dirty="0" smtClean="0"/>
            <a:t>مياه الأمطار</a:t>
          </a:r>
          <a:endParaRPr lang="ar-SA" dirty="0"/>
        </a:p>
      </dgm:t>
    </dgm:pt>
    <dgm:pt modelId="{B73DEDB5-E586-48EC-AD7B-0D60DB197E60}" type="parTrans" cxnId="{B27D1445-C95A-4B3A-BE68-D0FA44F0DCEB}">
      <dgm:prSet/>
      <dgm:spPr/>
      <dgm:t>
        <a:bodyPr/>
        <a:lstStyle/>
        <a:p>
          <a:pPr rtl="1"/>
          <a:endParaRPr lang="ar-SA"/>
        </a:p>
      </dgm:t>
    </dgm:pt>
    <dgm:pt modelId="{A6901AA4-8385-4C4D-B11C-1F11C564F484}" type="sibTrans" cxnId="{B27D1445-C95A-4B3A-BE68-D0FA44F0DCEB}">
      <dgm:prSet/>
      <dgm:spPr/>
      <dgm:t>
        <a:bodyPr/>
        <a:lstStyle/>
        <a:p>
          <a:pPr rtl="1"/>
          <a:endParaRPr lang="ar-SA"/>
        </a:p>
      </dgm:t>
    </dgm:pt>
    <dgm:pt modelId="{49F00A4B-3379-4EB5-8C3A-27FE9FDC8578}">
      <dgm:prSet phldrT="[Text]"/>
      <dgm:spPr/>
      <dgm:t>
        <a:bodyPr/>
        <a:lstStyle/>
        <a:p>
          <a:pPr rtl="1"/>
          <a:r>
            <a:rPr lang="ar-SA" dirty="0" smtClean="0"/>
            <a:t>مياه الصهارة</a:t>
          </a:r>
          <a:endParaRPr lang="ar-SA" dirty="0"/>
        </a:p>
      </dgm:t>
    </dgm:pt>
    <dgm:pt modelId="{9C2DA6ED-37B5-474D-993A-0D3F5554621C}" type="parTrans" cxnId="{12518167-B0A1-4280-8433-EBD72D29713F}">
      <dgm:prSet/>
      <dgm:spPr/>
      <dgm:t>
        <a:bodyPr/>
        <a:lstStyle/>
        <a:p>
          <a:pPr rtl="1"/>
          <a:endParaRPr lang="ar-SA"/>
        </a:p>
      </dgm:t>
    </dgm:pt>
    <dgm:pt modelId="{6B52E747-38D9-4747-BBB7-F42B47A4FAC3}" type="sibTrans" cxnId="{12518167-B0A1-4280-8433-EBD72D29713F}">
      <dgm:prSet/>
      <dgm:spPr/>
      <dgm:t>
        <a:bodyPr/>
        <a:lstStyle/>
        <a:p>
          <a:pPr rtl="1"/>
          <a:endParaRPr lang="ar-SA"/>
        </a:p>
      </dgm:t>
    </dgm:pt>
    <dgm:pt modelId="{AE4B9B42-9E1C-44E9-8508-E465F04B786D}">
      <dgm:prSet phldrT="[Text]"/>
      <dgm:spPr/>
      <dgm:t>
        <a:bodyPr/>
        <a:lstStyle/>
        <a:p>
          <a:pPr rtl="1"/>
          <a:r>
            <a:rPr lang="ar-SA" dirty="0" smtClean="0"/>
            <a:t>المياه المقرونة</a:t>
          </a:r>
          <a:endParaRPr lang="ar-SA" dirty="0"/>
        </a:p>
      </dgm:t>
    </dgm:pt>
    <dgm:pt modelId="{3559A649-0B9C-472C-87AD-F3C42163DAAE}" type="parTrans" cxnId="{8C65CE6B-ED7B-495C-915C-7F435462D03D}">
      <dgm:prSet/>
      <dgm:spPr/>
      <dgm:t>
        <a:bodyPr/>
        <a:lstStyle/>
        <a:p>
          <a:pPr rtl="1"/>
          <a:endParaRPr lang="ar-SA"/>
        </a:p>
      </dgm:t>
    </dgm:pt>
    <dgm:pt modelId="{13DFAE50-C938-46CF-BC46-74313BED5324}" type="sibTrans" cxnId="{8C65CE6B-ED7B-495C-915C-7F435462D03D}">
      <dgm:prSet/>
      <dgm:spPr/>
      <dgm:t>
        <a:bodyPr/>
        <a:lstStyle/>
        <a:p>
          <a:pPr rtl="1"/>
          <a:endParaRPr lang="ar-SA"/>
        </a:p>
      </dgm:t>
    </dgm:pt>
    <dgm:pt modelId="{C15A4978-66C0-48F8-8D3F-D9C17F7046E6}" type="pres">
      <dgm:prSet presAssocID="{6882A1F8-CAFF-4408-BE66-AF8CAF8343BB}" presName="cycle" presStyleCnt="0">
        <dgm:presLayoutVars>
          <dgm:chMax val="1"/>
          <dgm:dir/>
          <dgm:animLvl val="ctr"/>
          <dgm:resizeHandles val="exact"/>
        </dgm:presLayoutVars>
      </dgm:prSet>
      <dgm:spPr/>
    </dgm:pt>
    <dgm:pt modelId="{C6D33E46-4CD9-47E6-A9F6-B82400AD9784}" type="pres">
      <dgm:prSet presAssocID="{88D4EBF1-C7DB-466E-B680-DA37F0A68532}" presName="centerShape" presStyleLbl="node0" presStyleIdx="0" presStyleCnt="1" custLinFactNeighborX="450" custLinFactNeighborY="-51307"/>
      <dgm:spPr/>
    </dgm:pt>
    <dgm:pt modelId="{1303E201-226C-4BF1-88E7-53F99119F24E}" type="pres">
      <dgm:prSet presAssocID="{B73DEDB5-E586-48EC-AD7B-0D60DB197E60}" presName="Name9" presStyleLbl="parChTrans1D2" presStyleIdx="0" presStyleCnt="3"/>
      <dgm:spPr/>
    </dgm:pt>
    <dgm:pt modelId="{861A9444-3706-4257-A3EE-C333014D471A}" type="pres">
      <dgm:prSet presAssocID="{B73DEDB5-E586-48EC-AD7B-0D60DB197E60}" presName="connTx" presStyleLbl="parChTrans1D2" presStyleIdx="0" presStyleCnt="3"/>
      <dgm:spPr/>
    </dgm:pt>
    <dgm:pt modelId="{BC1C0E14-D23A-43B6-A604-4FF1D90672C5}" type="pres">
      <dgm:prSet presAssocID="{DBA25C8D-4C59-4277-A666-410594B8FCB6}" presName="node" presStyleLbl="node1" presStyleIdx="0" presStyleCnt="3" custRadScaleRad="141355" custRadScaleInc="183974">
        <dgm:presLayoutVars>
          <dgm:bulletEnabled val="1"/>
        </dgm:presLayoutVars>
      </dgm:prSet>
      <dgm:spPr/>
      <dgm:t>
        <a:bodyPr/>
        <a:lstStyle/>
        <a:p>
          <a:pPr rtl="1"/>
          <a:endParaRPr lang="ar-SA"/>
        </a:p>
      </dgm:t>
    </dgm:pt>
    <dgm:pt modelId="{9C6806C8-C8C3-4A00-BA53-DA2E3A7A49C0}" type="pres">
      <dgm:prSet presAssocID="{9C2DA6ED-37B5-474D-993A-0D3F5554621C}" presName="Name9" presStyleLbl="parChTrans1D2" presStyleIdx="1" presStyleCnt="3"/>
      <dgm:spPr/>
    </dgm:pt>
    <dgm:pt modelId="{564CBA0A-CF87-42B3-BCCF-DB1461541D50}" type="pres">
      <dgm:prSet presAssocID="{9C2DA6ED-37B5-474D-993A-0D3F5554621C}" presName="connTx" presStyleLbl="parChTrans1D2" presStyleIdx="1" presStyleCnt="3"/>
      <dgm:spPr/>
    </dgm:pt>
    <dgm:pt modelId="{822F3D5A-4F82-41E0-A16B-1FDC8E7DB301}" type="pres">
      <dgm:prSet presAssocID="{49F00A4B-3379-4EB5-8C3A-27FE9FDC8578}" presName="node" presStyleLbl="node1" presStyleIdx="1" presStyleCnt="3" custRadScaleRad="49422" custRadScaleInc="91731">
        <dgm:presLayoutVars>
          <dgm:bulletEnabled val="1"/>
        </dgm:presLayoutVars>
      </dgm:prSet>
      <dgm:spPr/>
    </dgm:pt>
    <dgm:pt modelId="{7201C3A0-2308-4E29-9364-DF123C95739C}" type="pres">
      <dgm:prSet presAssocID="{3559A649-0B9C-472C-87AD-F3C42163DAAE}" presName="Name9" presStyleLbl="parChTrans1D2" presStyleIdx="2" presStyleCnt="3"/>
      <dgm:spPr/>
    </dgm:pt>
    <dgm:pt modelId="{2F4CA12F-B499-4B92-9CE9-E95DCAEE54C2}" type="pres">
      <dgm:prSet presAssocID="{3559A649-0B9C-472C-87AD-F3C42163DAAE}" presName="connTx" presStyleLbl="parChTrans1D2" presStyleIdx="2" presStyleCnt="3"/>
      <dgm:spPr/>
    </dgm:pt>
    <dgm:pt modelId="{696F13E9-27CD-43F3-91D0-6D0BD29313E9}" type="pres">
      <dgm:prSet presAssocID="{AE4B9B42-9E1C-44E9-8508-E465F04B786D}" presName="node" presStyleLbl="node1" presStyleIdx="2" presStyleCnt="3" custRadScaleRad="142832" custRadScaleInc="16393">
        <dgm:presLayoutVars>
          <dgm:bulletEnabled val="1"/>
        </dgm:presLayoutVars>
      </dgm:prSet>
      <dgm:spPr/>
    </dgm:pt>
  </dgm:ptLst>
  <dgm:cxnLst>
    <dgm:cxn modelId="{052C8772-C7F9-4820-B7C3-524DA70369E6}" type="presOf" srcId="{9C2DA6ED-37B5-474D-993A-0D3F5554621C}" destId="{564CBA0A-CF87-42B3-BCCF-DB1461541D50}" srcOrd="1" destOrd="0" presId="urn:microsoft.com/office/officeart/2005/8/layout/radial1"/>
    <dgm:cxn modelId="{34B0D476-31C9-41E0-A00E-26191416D864}" type="presOf" srcId="{B73DEDB5-E586-48EC-AD7B-0D60DB197E60}" destId="{861A9444-3706-4257-A3EE-C333014D471A}" srcOrd="1" destOrd="0" presId="urn:microsoft.com/office/officeart/2005/8/layout/radial1"/>
    <dgm:cxn modelId="{34D49C9C-340B-4A08-8B21-5081D5AB0AAE}" type="presOf" srcId="{9C2DA6ED-37B5-474D-993A-0D3F5554621C}" destId="{9C6806C8-C8C3-4A00-BA53-DA2E3A7A49C0}" srcOrd="0" destOrd="0" presId="urn:microsoft.com/office/officeart/2005/8/layout/radial1"/>
    <dgm:cxn modelId="{B27D1445-C95A-4B3A-BE68-D0FA44F0DCEB}" srcId="{88D4EBF1-C7DB-466E-B680-DA37F0A68532}" destId="{DBA25C8D-4C59-4277-A666-410594B8FCB6}" srcOrd="0" destOrd="0" parTransId="{B73DEDB5-E586-48EC-AD7B-0D60DB197E60}" sibTransId="{A6901AA4-8385-4C4D-B11C-1F11C564F484}"/>
    <dgm:cxn modelId="{12518167-B0A1-4280-8433-EBD72D29713F}" srcId="{88D4EBF1-C7DB-466E-B680-DA37F0A68532}" destId="{49F00A4B-3379-4EB5-8C3A-27FE9FDC8578}" srcOrd="1" destOrd="0" parTransId="{9C2DA6ED-37B5-474D-993A-0D3F5554621C}" sibTransId="{6B52E747-38D9-4747-BBB7-F42B47A4FAC3}"/>
    <dgm:cxn modelId="{E7697C79-C1A8-4ECB-9F07-2F0B16756D94}" type="presOf" srcId="{B73DEDB5-E586-48EC-AD7B-0D60DB197E60}" destId="{1303E201-226C-4BF1-88E7-53F99119F24E}" srcOrd="0" destOrd="0" presId="urn:microsoft.com/office/officeart/2005/8/layout/radial1"/>
    <dgm:cxn modelId="{273FE4FD-BB9C-44CF-98E4-7970FE89DE3F}" type="presOf" srcId="{3559A649-0B9C-472C-87AD-F3C42163DAAE}" destId="{2F4CA12F-B499-4B92-9CE9-E95DCAEE54C2}" srcOrd="1" destOrd="0" presId="urn:microsoft.com/office/officeart/2005/8/layout/radial1"/>
    <dgm:cxn modelId="{A7132BBE-DC10-463E-BC75-A3761823E5B5}" type="presOf" srcId="{49F00A4B-3379-4EB5-8C3A-27FE9FDC8578}" destId="{822F3D5A-4F82-41E0-A16B-1FDC8E7DB301}" srcOrd="0" destOrd="0" presId="urn:microsoft.com/office/officeart/2005/8/layout/radial1"/>
    <dgm:cxn modelId="{9BD2D76F-1DF0-4F23-ADF7-1B4D7DCD44E9}" type="presOf" srcId="{6882A1F8-CAFF-4408-BE66-AF8CAF8343BB}" destId="{C15A4978-66C0-48F8-8D3F-D9C17F7046E6}" srcOrd="0" destOrd="0" presId="urn:microsoft.com/office/officeart/2005/8/layout/radial1"/>
    <dgm:cxn modelId="{485AE452-EE11-4C43-91CD-69844EFC76E8}" type="presOf" srcId="{3559A649-0B9C-472C-87AD-F3C42163DAAE}" destId="{7201C3A0-2308-4E29-9364-DF123C95739C}" srcOrd="0" destOrd="0" presId="urn:microsoft.com/office/officeart/2005/8/layout/radial1"/>
    <dgm:cxn modelId="{8C65CE6B-ED7B-495C-915C-7F435462D03D}" srcId="{88D4EBF1-C7DB-466E-B680-DA37F0A68532}" destId="{AE4B9B42-9E1C-44E9-8508-E465F04B786D}" srcOrd="2" destOrd="0" parTransId="{3559A649-0B9C-472C-87AD-F3C42163DAAE}" sibTransId="{13DFAE50-C938-46CF-BC46-74313BED5324}"/>
    <dgm:cxn modelId="{AED00A7B-2C9F-4269-A45D-8D9FD8275DA1}" srcId="{6882A1F8-CAFF-4408-BE66-AF8CAF8343BB}" destId="{88D4EBF1-C7DB-466E-B680-DA37F0A68532}" srcOrd="0" destOrd="0" parTransId="{E26CD6C5-7B85-4F4C-9F0D-EE0D1B1F86B0}" sibTransId="{565696EF-DC48-463E-B813-E8A9A1983B35}"/>
    <dgm:cxn modelId="{6FE3847F-F906-469C-8E6B-6C5A292FD274}" type="presOf" srcId="{88D4EBF1-C7DB-466E-B680-DA37F0A68532}" destId="{C6D33E46-4CD9-47E6-A9F6-B82400AD9784}" srcOrd="0" destOrd="0" presId="urn:microsoft.com/office/officeart/2005/8/layout/radial1"/>
    <dgm:cxn modelId="{D15F2A77-123C-4F7C-85F3-4F813F325116}" type="presOf" srcId="{AE4B9B42-9E1C-44E9-8508-E465F04B786D}" destId="{696F13E9-27CD-43F3-91D0-6D0BD29313E9}" srcOrd="0" destOrd="0" presId="urn:microsoft.com/office/officeart/2005/8/layout/radial1"/>
    <dgm:cxn modelId="{93578583-9ED7-4EC1-8434-279B2BFB4327}" type="presOf" srcId="{DBA25C8D-4C59-4277-A666-410594B8FCB6}" destId="{BC1C0E14-D23A-43B6-A604-4FF1D90672C5}" srcOrd="0" destOrd="0" presId="urn:microsoft.com/office/officeart/2005/8/layout/radial1"/>
    <dgm:cxn modelId="{DF6DDAA9-5FE4-42E0-B8B1-275654CAAF74}" type="presParOf" srcId="{C15A4978-66C0-48F8-8D3F-D9C17F7046E6}" destId="{C6D33E46-4CD9-47E6-A9F6-B82400AD9784}" srcOrd="0" destOrd="0" presId="urn:microsoft.com/office/officeart/2005/8/layout/radial1"/>
    <dgm:cxn modelId="{08594BB4-742D-4E7D-B05E-BE34F9BACCFA}" type="presParOf" srcId="{C15A4978-66C0-48F8-8D3F-D9C17F7046E6}" destId="{1303E201-226C-4BF1-88E7-53F99119F24E}" srcOrd="1" destOrd="0" presId="urn:microsoft.com/office/officeart/2005/8/layout/radial1"/>
    <dgm:cxn modelId="{DB2E0D50-FB51-45C9-8CDA-DE6565BFCDEB}" type="presParOf" srcId="{1303E201-226C-4BF1-88E7-53F99119F24E}" destId="{861A9444-3706-4257-A3EE-C333014D471A}" srcOrd="0" destOrd="0" presId="urn:microsoft.com/office/officeart/2005/8/layout/radial1"/>
    <dgm:cxn modelId="{99814370-EDE6-4869-A005-39BBE74CCEDB}" type="presParOf" srcId="{C15A4978-66C0-48F8-8D3F-D9C17F7046E6}" destId="{BC1C0E14-D23A-43B6-A604-4FF1D90672C5}" srcOrd="2" destOrd="0" presId="urn:microsoft.com/office/officeart/2005/8/layout/radial1"/>
    <dgm:cxn modelId="{6D1CAD68-7371-4C79-A614-B4990DE7D4C5}" type="presParOf" srcId="{C15A4978-66C0-48F8-8D3F-D9C17F7046E6}" destId="{9C6806C8-C8C3-4A00-BA53-DA2E3A7A49C0}" srcOrd="3" destOrd="0" presId="urn:microsoft.com/office/officeart/2005/8/layout/radial1"/>
    <dgm:cxn modelId="{E86ABE30-F0B0-4A56-89B1-D501C1B0731E}" type="presParOf" srcId="{9C6806C8-C8C3-4A00-BA53-DA2E3A7A49C0}" destId="{564CBA0A-CF87-42B3-BCCF-DB1461541D50}" srcOrd="0" destOrd="0" presId="urn:microsoft.com/office/officeart/2005/8/layout/radial1"/>
    <dgm:cxn modelId="{91EA23E5-B59A-43AC-A2E0-712FFB76B22D}" type="presParOf" srcId="{C15A4978-66C0-48F8-8D3F-D9C17F7046E6}" destId="{822F3D5A-4F82-41E0-A16B-1FDC8E7DB301}" srcOrd="4" destOrd="0" presId="urn:microsoft.com/office/officeart/2005/8/layout/radial1"/>
    <dgm:cxn modelId="{2ACF0652-833A-41B2-8223-244CB6CF1A47}" type="presParOf" srcId="{C15A4978-66C0-48F8-8D3F-D9C17F7046E6}" destId="{7201C3A0-2308-4E29-9364-DF123C95739C}" srcOrd="5" destOrd="0" presId="urn:microsoft.com/office/officeart/2005/8/layout/radial1"/>
    <dgm:cxn modelId="{91B7F983-7638-4FB0-B178-4A9C5B079833}" type="presParOf" srcId="{7201C3A0-2308-4E29-9364-DF123C95739C}" destId="{2F4CA12F-B499-4B92-9CE9-E95DCAEE54C2}" srcOrd="0" destOrd="0" presId="urn:microsoft.com/office/officeart/2005/8/layout/radial1"/>
    <dgm:cxn modelId="{00639F2D-7DC3-4703-8CF8-3FF9A66E4D44}" type="presParOf" srcId="{C15A4978-66C0-48F8-8D3F-D9C17F7046E6}" destId="{696F13E9-27CD-43F3-91D0-6D0BD29313E9}" srcOrd="6" destOrd="0" presId="urn:microsoft.com/office/officeart/2005/8/layout/radial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6D33E46-4CD9-47E6-A9F6-B82400AD9784}">
      <dsp:nvSpPr>
        <dsp:cNvPr id="0" name=""/>
        <dsp:cNvSpPr/>
      </dsp:nvSpPr>
      <dsp:spPr>
        <a:xfrm>
          <a:off x="2818662" y="0"/>
          <a:ext cx="1640085" cy="1640085"/>
        </a:xfrm>
        <a:prstGeom prst="ellipse">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8415" tIns="18415" rIns="18415" bIns="18415" numCol="1" spcCol="1270" anchor="ctr" anchorCtr="0">
          <a:noAutofit/>
        </a:bodyPr>
        <a:lstStyle/>
        <a:p>
          <a:pPr lvl="0" algn="ctr" defTabSz="1289050" rtl="1">
            <a:lnSpc>
              <a:spcPct val="90000"/>
            </a:lnSpc>
            <a:spcBef>
              <a:spcPct val="0"/>
            </a:spcBef>
            <a:spcAft>
              <a:spcPct val="35000"/>
            </a:spcAft>
          </a:pPr>
          <a:r>
            <a:rPr lang="ar-SA" sz="2900" kern="1200" dirty="0" smtClean="0"/>
            <a:t>المصادر</a:t>
          </a:r>
          <a:endParaRPr lang="ar-SA" sz="2900" kern="1200" dirty="0"/>
        </a:p>
      </dsp:txBody>
      <dsp:txXfrm>
        <a:off x="2818662" y="0"/>
        <a:ext cx="1640085" cy="1640085"/>
      </dsp:txXfrm>
    </dsp:sp>
    <dsp:sp modelId="{1303E201-226C-4BF1-88E7-53F99119F24E}">
      <dsp:nvSpPr>
        <dsp:cNvPr id="0" name=""/>
        <dsp:cNvSpPr/>
      </dsp:nvSpPr>
      <dsp:spPr>
        <a:xfrm rot="2934193">
          <a:off x="3734077" y="2393363"/>
          <a:ext cx="2589508" cy="40781"/>
        </a:xfrm>
        <a:custGeom>
          <a:avLst/>
          <a:gdLst/>
          <a:ahLst/>
          <a:cxnLst/>
          <a:rect l="0" t="0" r="0" b="0"/>
          <a:pathLst>
            <a:path>
              <a:moveTo>
                <a:pt x="0" y="20390"/>
              </a:moveTo>
              <a:lnTo>
                <a:pt x="2589508" y="2039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rtl="1">
            <a:lnSpc>
              <a:spcPct val="90000"/>
            </a:lnSpc>
            <a:spcBef>
              <a:spcPct val="0"/>
            </a:spcBef>
            <a:spcAft>
              <a:spcPct val="35000"/>
            </a:spcAft>
          </a:pPr>
          <a:endParaRPr lang="ar-SA" sz="900" kern="1200"/>
        </a:p>
      </dsp:txBody>
      <dsp:txXfrm rot="2934193">
        <a:off x="4964093" y="2349016"/>
        <a:ext cx="129475" cy="129475"/>
      </dsp:txXfrm>
    </dsp:sp>
    <dsp:sp modelId="{BC1C0E14-D23A-43B6-A604-4FF1D90672C5}">
      <dsp:nvSpPr>
        <dsp:cNvPr id="0" name=""/>
        <dsp:cNvSpPr/>
      </dsp:nvSpPr>
      <dsp:spPr>
        <a:xfrm>
          <a:off x="5598914" y="3187423"/>
          <a:ext cx="1640085" cy="1640085"/>
        </a:xfrm>
        <a:prstGeom prst="ellipse">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1">
            <a:lnSpc>
              <a:spcPct val="90000"/>
            </a:lnSpc>
            <a:spcBef>
              <a:spcPct val="0"/>
            </a:spcBef>
            <a:spcAft>
              <a:spcPct val="35000"/>
            </a:spcAft>
          </a:pPr>
          <a:r>
            <a:rPr lang="ar-SA" sz="2600" kern="1200" dirty="0" smtClean="0"/>
            <a:t>مياه الأمطار</a:t>
          </a:r>
          <a:endParaRPr lang="ar-SA" sz="2600" kern="1200" dirty="0"/>
        </a:p>
      </dsp:txBody>
      <dsp:txXfrm>
        <a:off x="5598914" y="3187423"/>
        <a:ext cx="1640085" cy="1640085"/>
      </dsp:txXfrm>
    </dsp:sp>
    <dsp:sp modelId="{9C6806C8-C8C3-4A00-BA53-DA2E3A7A49C0}">
      <dsp:nvSpPr>
        <dsp:cNvPr id="0" name=""/>
        <dsp:cNvSpPr/>
      </dsp:nvSpPr>
      <dsp:spPr>
        <a:xfrm rot="5322355">
          <a:off x="2900626" y="2393369"/>
          <a:ext cx="1548161" cy="40781"/>
        </a:xfrm>
        <a:custGeom>
          <a:avLst/>
          <a:gdLst/>
          <a:ahLst/>
          <a:cxnLst/>
          <a:rect l="0" t="0" r="0" b="0"/>
          <a:pathLst>
            <a:path>
              <a:moveTo>
                <a:pt x="0" y="20390"/>
              </a:moveTo>
              <a:lnTo>
                <a:pt x="1548161" y="2039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rtl="1">
            <a:lnSpc>
              <a:spcPct val="90000"/>
            </a:lnSpc>
            <a:spcBef>
              <a:spcPct val="0"/>
            </a:spcBef>
            <a:spcAft>
              <a:spcPct val="35000"/>
            </a:spcAft>
          </a:pPr>
          <a:endParaRPr lang="ar-SA" sz="500" kern="1200"/>
        </a:p>
      </dsp:txBody>
      <dsp:txXfrm rot="5322355">
        <a:off x="3636003" y="2375055"/>
        <a:ext cx="77408" cy="77408"/>
      </dsp:txXfrm>
    </dsp:sp>
    <dsp:sp modelId="{822F3D5A-4F82-41E0-A16B-1FDC8E7DB301}">
      <dsp:nvSpPr>
        <dsp:cNvPr id="0" name=""/>
        <dsp:cNvSpPr/>
      </dsp:nvSpPr>
      <dsp:spPr>
        <a:xfrm>
          <a:off x="2890666" y="3187433"/>
          <a:ext cx="1640085" cy="1640085"/>
        </a:xfrm>
        <a:prstGeom prst="ellipse">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1">
            <a:lnSpc>
              <a:spcPct val="90000"/>
            </a:lnSpc>
            <a:spcBef>
              <a:spcPct val="0"/>
            </a:spcBef>
            <a:spcAft>
              <a:spcPct val="35000"/>
            </a:spcAft>
          </a:pPr>
          <a:r>
            <a:rPr lang="ar-SA" sz="2600" kern="1200" dirty="0" smtClean="0"/>
            <a:t>مياه الصهارة</a:t>
          </a:r>
          <a:endParaRPr lang="ar-SA" sz="2600" kern="1200" dirty="0"/>
        </a:p>
      </dsp:txBody>
      <dsp:txXfrm>
        <a:off x="2890666" y="3187433"/>
        <a:ext cx="1640085" cy="1640085"/>
      </dsp:txXfrm>
    </dsp:sp>
    <dsp:sp modelId="{7201C3A0-2308-4E29-9364-DF123C95739C}">
      <dsp:nvSpPr>
        <dsp:cNvPr id="0" name=""/>
        <dsp:cNvSpPr/>
      </dsp:nvSpPr>
      <dsp:spPr>
        <a:xfrm rot="7889200">
          <a:off x="921950" y="2393359"/>
          <a:ext cx="2614847" cy="40781"/>
        </a:xfrm>
        <a:custGeom>
          <a:avLst/>
          <a:gdLst/>
          <a:ahLst/>
          <a:cxnLst/>
          <a:rect l="0" t="0" r="0" b="0"/>
          <a:pathLst>
            <a:path>
              <a:moveTo>
                <a:pt x="0" y="20390"/>
              </a:moveTo>
              <a:lnTo>
                <a:pt x="2614847" y="20390"/>
              </a:lnTo>
            </a:path>
          </a:pathLst>
        </a:custGeom>
        <a:noFill/>
        <a:ln w="400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rtl="1">
            <a:lnSpc>
              <a:spcPct val="90000"/>
            </a:lnSpc>
            <a:spcBef>
              <a:spcPct val="0"/>
            </a:spcBef>
            <a:spcAft>
              <a:spcPct val="35000"/>
            </a:spcAft>
          </a:pPr>
          <a:endParaRPr lang="ar-SA" sz="900" kern="1200"/>
        </a:p>
      </dsp:txBody>
      <dsp:txXfrm rot="7889200">
        <a:off x="2164002" y="2348378"/>
        <a:ext cx="130742" cy="130742"/>
      </dsp:txXfrm>
    </dsp:sp>
    <dsp:sp modelId="{696F13E9-27CD-43F3-91D0-6D0BD29313E9}">
      <dsp:nvSpPr>
        <dsp:cNvPr id="0" name=""/>
        <dsp:cNvSpPr/>
      </dsp:nvSpPr>
      <dsp:spPr>
        <a:xfrm>
          <a:off x="0" y="3187413"/>
          <a:ext cx="1640085" cy="1640085"/>
        </a:xfrm>
        <a:prstGeom prst="ellipse">
          <a:avLst/>
        </a:prstGeom>
        <a:solidFill>
          <a:schemeClr val="accent1">
            <a:hueOff val="0"/>
            <a:satOff val="0"/>
            <a:lumOff val="0"/>
            <a:alphaOff val="0"/>
          </a:schemeClr>
        </a:solidFill>
        <a:ln w="400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1155700" rtl="1">
            <a:lnSpc>
              <a:spcPct val="90000"/>
            </a:lnSpc>
            <a:spcBef>
              <a:spcPct val="0"/>
            </a:spcBef>
            <a:spcAft>
              <a:spcPct val="35000"/>
            </a:spcAft>
          </a:pPr>
          <a:r>
            <a:rPr lang="ar-SA" sz="2600" kern="1200" dirty="0" smtClean="0"/>
            <a:t>المياه المقرونة</a:t>
          </a:r>
          <a:endParaRPr lang="ar-SA" sz="2600" kern="1200" dirty="0"/>
        </a:p>
      </dsp:txBody>
      <dsp:txXfrm>
        <a:off x="0" y="3187413"/>
        <a:ext cx="1640085" cy="1640085"/>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1"/>
      </p:bgRef>
    </p:bg>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8D85C23A-D971-43E5-A574-6272B4B404F6}" type="datetimeFigureOut">
              <a:rPr lang="ar-SA" smtClean="0"/>
              <a:t>04/07/33</a:t>
            </a:fld>
            <a:endParaRPr lang="ar-SA"/>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ar-SA"/>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9F99DD49-783B-403C-A2E1-3E0C34A3CDA8}" type="slidenum">
              <a:rPr lang="ar-SA" smtClean="0"/>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5" name="Footer Placeholder 4"/>
          <p:cNvSpPr>
            <a:spLocks noGrp="1"/>
          </p:cNvSpPr>
          <p:nvPr>
            <p:ph type="ftr" sz="quarter" idx="11"/>
          </p:nvPr>
        </p:nvSpPr>
        <p:spPr/>
        <p:txBody>
          <a:bodyPr/>
          <a:lstStyle>
            <a:extLst/>
          </a:lstStyle>
          <a:p>
            <a:endParaRPr lang="ar-SA"/>
          </a:p>
        </p:txBody>
      </p:sp>
      <p:sp>
        <p:nvSpPr>
          <p:cNvPr id="6" name="Slide Number Placeholder 5"/>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extLst/>
          </a:lstStyle>
          <a:p>
            <a:fld id="{8D85C23A-D971-43E5-A574-6272B4B404F6}" type="datetimeFigureOut">
              <a:rPr lang="ar-SA" smtClean="0"/>
              <a:t>04/07/33</a:t>
            </a:fld>
            <a:endParaRPr lang="ar-SA"/>
          </a:p>
        </p:txBody>
      </p:sp>
      <p:sp>
        <p:nvSpPr>
          <p:cNvPr id="5" name="Footer Placeholder 4"/>
          <p:cNvSpPr>
            <a:spLocks noGrp="1"/>
          </p:cNvSpPr>
          <p:nvPr>
            <p:ph type="ftr" sz="quarter" idx="11"/>
          </p:nvPr>
        </p:nvSpPr>
        <p:spPr>
          <a:xfrm>
            <a:off x="457200" y="6556248"/>
            <a:ext cx="3657600" cy="228600"/>
          </a:xfrm>
        </p:spPr>
        <p:txBody>
          <a:bodyPr/>
          <a:lstStyle>
            <a:extLst/>
          </a:lstStyle>
          <a:p>
            <a:endParaRPr lang="ar-SA"/>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9F99DD49-783B-403C-A2E1-3E0C34A3CDA8}" type="slidenum">
              <a:rPr lang="ar-SA" smtClean="0"/>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5" name="Footer Placeholder 4"/>
          <p:cNvSpPr>
            <a:spLocks noGrp="1"/>
          </p:cNvSpPr>
          <p:nvPr>
            <p:ph type="ftr" sz="quarter" idx="11"/>
          </p:nvPr>
        </p:nvSpPr>
        <p:spPr/>
        <p:txBody>
          <a:bodyPr/>
          <a:lstStyle>
            <a:extLst/>
          </a:lstStyle>
          <a:p>
            <a:endParaRPr lang="ar-SA"/>
          </a:p>
        </p:txBody>
      </p:sp>
      <p:sp>
        <p:nvSpPr>
          <p:cNvPr id="6" name="Slide Number Placeholder 5"/>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8D85C23A-D971-43E5-A574-6272B4B404F6}" type="datetimeFigureOut">
              <a:rPr lang="ar-SA" smtClean="0"/>
              <a:t>04/07/33</a:t>
            </a:fld>
            <a:endParaRPr lang="ar-SA"/>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ar-SA"/>
          </a:p>
        </p:txBody>
      </p:sp>
      <p:sp>
        <p:nvSpPr>
          <p:cNvPr id="6" name="Slide Number Placeholder 5"/>
          <p:cNvSpPr>
            <a:spLocks noGrp="1"/>
          </p:cNvSpPr>
          <p:nvPr>
            <p:ph type="sldNum" sz="quarter" idx="12"/>
          </p:nvPr>
        </p:nvSpPr>
        <p:spPr>
          <a:xfrm>
            <a:off x="6733952" y="6555112"/>
            <a:ext cx="588336" cy="228600"/>
          </a:xfrm>
        </p:spPr>
        <p:txBody>
          <a:bodyPr/>
          <a:lstStyle>
            <a:extLst/>
          </a:lstStyle>
          <a:p>
            <a:fld id="{9F99DD49-783B-403C-A2E1-3E0C34A3CDA8}" type="slidenum">
              <a:rPr lang="ar-SA" smtClean="0"/>
              <a:t>‹#›</a:t>
            </a:fld>
            <a:endParaRPr lang="ar-S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6" name="Footer Placeholder 5"/>
          <p:cNvSpPr>
            <a:spLocks noGrp="1"/>
          </p:cNvSpPr>
          <p:nvPr>
            <p:ph type="ftr" sz="quarter" idx="11"/>
          </p:nvPr>
        </p:nvSpPr>
        <p:spPr/>
        <p:txBody>
          <a:bodyPr/>
          <a:lstStyle>
            <a:extLst/>
          </a:lstStyle>
          <a:p>
            <a:endParaRPr lang="ar-SA"/>
          </a:p>
        </p:txBody>
      </p:sp>
      <p:sp>
        <p:nvSpPr>
          <p:cNvPr id="7" name="Slide Number Placeholder 6"/>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8" name="Footer Placeholder 7"/>
          <p:cNvSpPr>
            <a:spLocks noGrp="1"/>
          </p:cNvSpPr>
          <p:nvPr>
            <p:ph type="ftr" sz="quarter" idx="11"/>
          </p:nvPr>
        </p:nvSpPr>
        <p:spPr/>
        <p:txBody>
          <a:bodyPr/>
          <a:lstStyle>
            <a:extLst/>
          </a:lstStyle>
          <a:p>
            <a:endParaRPr lang="ar-SA"/>
          </a:p>
        </p:txBody>
      </p:sp>
      <p:sp>
        <p:nvSpPr>
          <p:cNvPr id="9" name="Slide Number Placeholder 8"/>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4" name="Footer Placeholder 3"/>
          <p:cNvSpPr>
            <a:spLocks noGrp="1"/>
          </p:cNvSpPr>
          <p:nvPr>
            <p:ph type="ftr" sz="quarter" idx="11"/>
          </p:nvPr>
        </p:nvSpPr>
        <p:spPr/>
        <p:txBody>
          <a:bodyPr/>
          <a:lstStyle>
            <a:extLst/>
          </a:lstStyle>
          <a:p>
            <a:endParaRPr lang="ar-SA"/>
          </a:p>
        </p:txBody>
      </p:sp>
      <p:sp>
        <p:nvSpPr>
          <p:cNvPr id="5" name="Slide Number Placeholder 4"/>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extLst/>
          </a:lstStyle>
          <a:p>
            <a:fld id="{8D85C23A-D971-43E5-A574-6272B4B404F6}" type="datetimeFigureOut">
              <a:rPr lang="ar-SA" smtClean="0"/>
              <a:t>04/07/33</a:t>
            </a:fld>
            <a:endParaRPr lang="ar-SA"/>
          </a:p>
        </p:txBody>
      </p:sp>
      <p:sp>
        <p:nvSpPr>
          <p:cNvPr id="3" name="Footer Placeholder 2"/>
          <p:cNvSpPr>
            <a:spLocks noGrp="1"/>
          </p:cNvSpPr>
          <p:nvPr>
            <p:ph type="ftr" sz="quarter" idx="11"/>
          </p:nvPr>
        </p:nvSpPr>
        <p:spPr/>
        <p:txBody>
          <a:bodyPr/>
          <a:lstStyle>
            <a:lvl1pPr>
              <a:defRPr>
                <a:solidFill>
                  <a:schemeClr val="tx2"/>
                </a:solidFill>
              </a:defRPr>
            </a:lvl1pPr>
            <a:extLst/>
          </a:lstStyle>
          <a:p>
            <a:endParaRPr lang="ar-SA"/>
          </a:p>
        </p:txBody>
      </p:sp>
      <p:sp>
        <p:nvSpPr>
          <p:cNvPr id="4" name="Slide Number Placeholder 3"/>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6" name="Footer Placeholder 5"/>
          <p:cNvSpPr>
            <a:spLocks noGrp="1"/>
          </p:cNvSpPr>
          <p:nvPr>
            <p:ph type="ftr" sz="quarter" idx="11"/>
          </p:nvPr>
        </p:nvSpPr>
        <p:spPr/>
        <p:txBody>
          <a:bodyPr/>
          <a:lstStyle>
            <a:extLst/>
          </a:lstStyle>
          <a:p>
            <a:endParaRPr lang="ar-SA"/>
          </a:p>
        </p:txBody>
      </p:sp>
      <p:sp>
        <p:nvSpPr>
          <p:cNvPr id="7" name="Slide Number Placeholder 6"/>
          <p:cNvSpPr>
            <a:spLocks noGrp="1"/>
          </p:cNvSpPr>
          <p:nvPr>
            <p:ph type="sldNum" sz="quarter" idx="12"/>
          </p:nvPr>
        </p:nvSpPr>
        <p:spPr/>
        <p:txBody>
          <a:bodyPr/>
          <a:lstStyle>
            <a:extLst/>
          </a:lstStyle>
          <a:p>
            <a:fld id="{9F99DD49-783B-403C-A2E1-3E0C34A3CDA8}" type="slidenum">
              <a:rPr lang="ar-SA" smtClean="0"/>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2"/>
      </p:bgRef>
    </p:bg>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extLst/>
          </a:lstStyle>
          <a:p>
            <a:fld id="{8D85C23A-D971-43E5-A574-6272B4B404F6}" type="datetimeFigureOut">
              <a:rPr lang="ar-SA" smtClean="0"/>
              <a:t>04/07/33</a:t>
            </a:fld>
            <a:endParaRPr lang="ar-SA"/>
          </a:p>
        </p:txBody>
      </p:sp>
      <p:sp>
        <p:nvSpPr>
          <p:cNvPr id="6" name="Footer Placeholder 5"/>
          <p:cNvSpPr>
            <a:spLocks noGrp="1"/>
          </p:cNvSpPr>
          <p:nvPr>
            <p:ph type="ftr" sz="quarter" idx="11"/>
          </p:nvPr>
        </p:nvSpPr>
        <p:spPr/>
        <p:txBody>
          <a:bodyPr/>
          <a:lstStyle>
            <a:extLst/>
          </a:lstStyle>
          <a:p>
            <a:endParaRPr lang="ar-SA"/>
          </a:p>
        </p:txBody>
      </p:sp>
      <p:sp>
        <p:nvSpPr>
          <p:cNvPr id="7" name="Slide Number Placeholder 6"/>
          <p:cNvSpPr>
            <a:spLocks noGrp="1"/>
          </p:cNvSpPr>
          <p:nvPr>
            <p:ph type="sldNum" sz="quarter" idx="12"/>
          </p:nvPr>
        </p:nvSpPr>
        <p:spPr/>
        <p:txBody>
          <a:bodyPr/>
          <a:lstStyle>
            <a:extLst/>
          </a:lstStyle>
          <a:p>
            <a:fld id="{9F99DD49-783B-403C-A2E1-3E0C34A3CDA8}" type="slidenum">
              <a:rPr lang="ar-SA" smtClean="0"/>
              <a:t>‹#›</a:t>
            </a:fld>
            <a:endParaRPr lang="ar-SA"/>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en-US" smtClean="0"/>
              <a:t>Click icon to add picture</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cstate="print">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8D85C23A-D971-43E5-A574-6272B4B404F6}" type="datetimeFigureOut">
              <a:rPr lang="ar-SA" smtClean="0"/>
              <a:t>04/07/33</a:t>
            </a:fld>
            <a:endParaRPr lang="ar-SA"/>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ar-SA"/>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9F99DD49-783B-403C-A2E1-3E0C34A3CDA8}" type="slidenum">
              <a:rPr lang="ar-SA" smtClean="0"/>
              <a:t>‹#›</a:t>
            </a:fld>
            <a:endParaRPr lang="ar-S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r" rtl="1"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r" rtl="1"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r" rtl="1"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r" rtl="1"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r" rtl="1"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r" rtl="1"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r" rtl="1"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r" rtl="1"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r" rtl="1"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ar-SA" dirty="0" smtClean="0"/>
              <a:t>المياه الجوفية..</a:t>
            </a:r>
            <a:endParaRPr lang="ar-SA" dirty="0"/>
          </a:p>
        </p:txBody>
      </p:sp>
      <p:sp>
        <p:nvSpPr>
          <p:cNvPr id="3" name="Subtitle 2"/>
          <p:cNvSpPr>
            <a:spLocks noGrp="1"/>
          </p:cNvSpPr>
          <p:nvPr>
            <p:ph type="subTitle" idx="1"/>
          </p:nvPr>
        </p:nvSpPr>
        <p:spPr>
          <a:xfrm>
            <a:off x="3354442" y="3539864"/>
            <a:ext cx="5114778" cy="2697448"/>
          </a:xfrm>
        </p:spPr>
        <p:txBody>
          <a:bodyPr>
            <a:normAutofit/>
          </a:bodyPr>
          <a:lstStyle/>
          <a:p>
            <a:r>
              <a:rPr lang="ar-SA" dirty="0" smtClean="0"/>
              <a:t>عمل الطلاب: </a:t>
            </a:r>
          </a:p>
          <a:p>
            <a:r>
              <a:rPr lang="ar-SA" dirty="0" smtClean="0"/>
              <a:t>1- مهنأ خليفة</a:t>
            </a:r>
          </a:p>
          <a:p>
            <a:r>
              <a:rPr lang="ar-SA" dirty="0" smtClean="0"/>
              <a:t>2- حسين عبدالله</a:t>
            </a:r>
          </a:p>
          <a:p>
            <a:r>
              <a:rPr lang="ar-SA" dirty="0" smtClean="0"/>
              <a:t>3-سلطان محمد</a:t>
            </a:r>
          </a:p>
          <a:p>
            <a:r>
              <a:rPr lang="ar-SA" dirty="0" smtClean="0"/>
              <a:t>4- حسين كرامة</a:t>
            </a:r>
          </a:p>
          <a:p>
            <a:r>
              <a:rPr lang="ar-SA" dirty="0" smtClean="0"/>
              <a:t>5- طرارق سعد</a:t>
            </a:r>
            <a:endParaRPr lang="ar-SA" dirty="0"/>
          </a:p>
        </p:txBody>
      </p:sp>
      <p:sp>
        <p:nvSpPr>
          <p:cNvPr id="4" name="Subtitle 2"/>
          <p:cNvSpPr txBox="1">
            <a:spLocks/>
          </p:cNvSpPr>
          <p:nvPr/>
        </p:nvSpPr>
        <p:spPr>
          <a:xfrm>
            <a:off x="2123728" y="3789040"/>
            <a:ext cx="5114778" cy="2697448"/>
          </a:xfrm>
          <a:prstGeom prst="rect">
            <a:avLst/>
          </a:prstGeom>
        </p:spPr>
        <p:txBody>
          <a:bodyPr vert="horz" lIns="45720" tIns="0" rIns="45720" bIns="0">
            <a:normAutofit/>
          </a:bodyPr>
          <a:lstStyle/>
          <a:p>
            <a:pPr marL="0" marR="0" lvl="0" indent="0" algn="ctr" defTabSz="914400" rtl="1" eaLnBrk="1" fontAlgn="auto" latinLnBrk="0" hangingPunct="1">
              <a:lnSpc>
                <a:spcPct val="100000"/>
              </a:lnSpc>
              <a:spcBef>
                <a:spcPts val="600"/>
              </a:spcBef>
              <a:spcAft>
                <a:spcPts val="0"/>
              </a:spcAft>
              <a:buClr>
                <a:schemeClr val="tx2"/>
              </a:buClr>
              <a:buSzPct val="73000"/>
              <a:buFont typeface="Wingdings 2"/>
              <a:buNone/>
              <a:tabLst/>
              <a:defRPr/>
            </a:pPr>
            <a:r>
              <a:rPr lang="en-US" sz="9600" dirty="0" smtClean="0">
                <a:solidFill>
                  <a:srgbClr val="FFFFFF"/>
                </a:solidFill>
              </a:rPr>
              <a:t>10-5</a:t>
            </a:r>
            <a:endParaRPr kumimoji="0" lang="ar-SA" sz="9600" b="0" i="0" u="none" strike="noStrike" kern="1200" cap="none" spc="0" normalizeH="0" baseline="0" noProof="0" dirty="0">
              <a:ln>
                <a:noFill/>
              </a:ln>
              <a:solidFill>
                <a:srgbClr val="FFFFFF"/>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352" y="-459432"/>
            <a:ext cx="7239000" cy="1143000"/>
          </a:xfrm>
        </p:spPr>
        <p:txBody>
          <a:bodyPr/>
          <a:lstStyle/>
          <a:p>
            <a:pPr algn="r"/>
            <a:r>
              <a:rPr lang="ar-SA" dirty="0" smtClean="0"/>
              <a:t>الترسيب:</a:t>
            </a:r>
            <a:endParaRPr lang="ar-SA" dirty="0"/>
          </a:p>
        </p:txBody>
      </p:sp>
      <p:sp>
        <p:nvSpPr>
          <p:cNvPr id="3" name="Content Placeholder 2"/>
          <p:cNvSpPr>
            <a:spLocks noGrp="1"/>
          </p:cNvSpPr>
          <p:nvPr>
            <p:ph idx="1"/>
          </p:nvPr>
        </p:nvSpPr>
        <p:spPr>
          <a:xfrm>
            <a:off x="467544" y="1124744"/>
            <a:ext cx="7239000" cy="3259744"/>
          </a:xfrm>
        </p:spPr>
        <p:txBody>
          <a:bodyPr/>
          <a:lstStyle/>
          <a:p>
            <a:r>
              <a:rPr lang="ar-SA" dirty="0" smtClean="0"/>
              <a:t>وهو ترسيب المياه الجوفية لما تحمله من معادن ذائبة ويحدث ذلك بسبب:</a:t>
            </a:r>
          </a:p>
          <a:p>
            <a:pPr marL="514350" indent="-514350">
              <a:buFont typeface="+mj-lt"/>
              <a:buAutoNum type="arabicPeriod"/>
            </a:pPr>
            <a:r>
              <a:rPr lang="ar-SA" dirty="0" smtClean="0"/>
              <a:t>فقدان ثاني أكسيد الكربون</a:t>
            </a:r>
          </a:p>
          <a:p>
            <a:pPr marL="514350" indent="-514350">
              <a:buFont typeface="+mj-lt"/>
              <a:buAutoNum type="arabicPeriod"/>
            </a:pPr>
            <a:r>
              <a:rPr lang="ar-SA" dirty="0" smtClean="0"/>
              <a:t>إنخفاض درجات الحرارة</a:t>
            </a:r>
          </a:p>
          <a:p>
            <a:pPr marL="514350" indent="-514350">
              <a:buFont typeface="+mj-lt"/>
              <a:buAutoNum type="arabicPeriod"/>
            </a:pPr>
            <a:r>
              <a:rPr lang="ar-SA" dirty="0" smtClean="0"/>
              <a:t>التبخر الكامل للمياه</a:t>
            </a:r>
          </a:p>
          <a:p>
            <a:pPr marL="514350" indent="-514350">
              <a:buFont typeface="+mj-lt"/>
              <a:buAutoNum type="arabicPeriod"/>
            </a:pPr>
            <a:r>
              <a:rPr lang="ar-SA" dirty="0" smtClean="0"/>
              <a:t>التفاعل المتبادل بين أيونات المحاليل</a:t>
            </a:r>
            <a:endParaRPr lang="ar-SA" dirty="0"/>
          </a:p>
        </p:txBody>
      </p:sp>
      <p:pic>
        <p:nvPicPr>
          <p:cNvPr id="4" name="Picture 3" descr="كترة.jpg"/>
          <p:cNvPicPr>
            <a:picLocks noChangeAspect="1"/>
          </p:cNvPicPr>
          <p:nvPr/>
        </p:nvPicPr>
        <p:blipFill>
          <a:blip r:embed="rId2" cstate="print"/>
          <a:srcRect b="6294"/>
          <a:stretch>
            <a:fillRect/>
          </a:stretch>
        </p:blipFill>
        <p:spPr>
          <a:xfrm>
            <a:off x="2555776" y="4077072"/>
            <a:ext cx="3456384" cy="259106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ar-SA" dirty="0" smtClean="0"/>
              <a:t>تعريف المياه الجوفية:</a:t>
            </a:r>
            <a:br>
              <a:rPr lang="ar-SA" dirty="0" smtClean="0"/>
            </a:br>
            <a:endParaRPr lang="ar-SA" dirty="0"/>
          </a:p>
        </p:txBody>
      </p:sp>
      <p:sp>
        <p:nvSpPr>
          <p:cNvPr id="3" name="Content Placeholder 2"/>
          <p:cNvSpPr>
            <a:spLocks noGrp="1"/>
          </p:cNvSpPr>
          <p:nvPr>
            <p:ph idx="1"/>
          </p:nvPr>
        </p:nvSpPr>
        <p:spPr>
          <a:xfrm>
            <a:off x="457200" y="1609416"/>
            <a:ext cx="7239000" cy="1099504"/>
          </a:xfrm>
        </p:spPr>
        <p:txBody>
          <a:bodyPr/>
          <a:lstStyle/>
          <a:p>
            <a:r>
              <a:rPr lang="ar-SA" dirty="0" smtClean="0"/>
              <a:t>هي المياه الموجودة في مسام وشقوق الصخور تحت منسوب الماء الجوفي.</a:t>
            </a:r>
            <a:endParaRPr lang="ar-SA" dirty="0"/>
          </a:p>
        </p:txBody>
      </p:sp>
      <p:pic>
        <p:nvPicPr>
          <p:cNvPr id="4" name="Picture 3" descr="المياه الجوفية.jpg"/>
          <p:cNvPicPr>
            <a:picLocks noChangeAspect="1"/>
          </p:cNvPicPr>
          <p:nvPr/>
        </p:nvPicPr>
        <p:blipFill>
          <a:blip r:embed="rId2" cstate="print"/>
          <a:stretch>
            <a:fillRect/>
          </a:stretch>
        </p:blipFill>
        <p:spPr>
          <a:xfrm>
            <a:off x="2195736" y="2708920"/>
            <a:ext cx="3699792" cy="3699792"/>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60" y="-387424"/>
            <a:ext cx="7239000" cy="1143000"/>
          </a:xfrm>
        </p:spPr>
        <p:txBody>
          <a:bodyPr/>
          <a:lstStyle/>
          <a:p>
            <a:pPr algn="r"/>
            <a:r>
              <a:rPr lang="ar-SA" dirty="0" smtClean="0"/>
              <a:t>مصادر المياه الجوفية:</a:t>
            </a:r>
            <a:endParaRPr lang="ar-SA" dirty="0"/>
          </a:p>
        </p:txBody>
      </p:sp>
      <p:graphicFrame>
        <p:nvGraphicFramePr>
          <p:cNvPr id="4" name="Content Placeholder 3"/>
          <p:cNvGraphicFramePr>
            <a:graphicFrameLocks noGrp="1"/>
          </p:cNvGraphicFramePr>
          <p:nvPr>
            <p:ph idx="1"/>
          </p:nvPr>
        </p:nvGraphicFramePr>
        <p:xfrm>
          <a:off x="457200" y="1609725"/>
          <a:ext cx="7239000" cy="484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306288"/>
            <a:ext cx="7239000" cy="1143000"/>
          </a:xfrm>
        </p:spPr>
        <p:txBody>
          <a:bodyPr/>
          <a:lstStyle/>
          <a:p>
            <a:pPr algn="r"/>
            <a:r>
              <a:rPr lang="ar-SA" dirty="0" smtClean="0"/>
              <a:t>أولاً: مياه الأمطار:</a:t>
            </a:r>
            <a:endParaRPr lang="ar-SA" dirty="0"/>
          </a:p>
        </p:txBody>
      </p:sp>
      <p:sp>
        <p:nvSpPr>
          <p:cNvPr id="3" name="Content Placeholder 2"/>
          <p:cNvSpPr>
            <a:spLocks noGrp="1"/>
          </p:cNvSpPr>
          <p:nvPr>
            <p:ph idx="1"/>
          </p:nvPr>
        </p:nvSpPr>
        <p:spPr>
          <a:xfrm>
            <a:off x="467544" y="1196752"/>
            <a:ext cx="7239000" cy="2683680"/>
          </a:xfrm>
        </p:spPr>
        <p:txBody>
          <a:bodyPr/>
          <a:lstStyle/>
          <a:p>
            <a:r>
              <a:rPr lang="ar-SA" dirty="0" smtClean="0"/>
              <a:t>وهي من أهم مصادر المياه الجوفية حيث تتخزن من </a:t>
            </a:r>
            <a:r>
              <a:rPr lang="en-US" dirty="0" smtClean="0"/>
              <a:t>20 – 15 </a:t>
            </a:r>
            <a:r>
              <a:rPr lang="ar-SA" dirty="0" smtClean="0"/>
              <a:t> % من مياه الأمطار في المياه الجوفية وتعتمد هذه النسبة على غزارة الأمطار وشكل سطح الأرض ( التضاريس, التركيب الصخري, التوزيع النباتي).</a:t>
            </a:r>
          </a:p>
          <a:p>
            <a:r>
              <a:rPr lang="ar-SA" dirty="0" smtClean="0"/>
              <a:t>ومياه الأمطار تكون عالباً تكون عذبة.</a:t>
            </a:r>
            <a:endParaRPr lang="ar-SA" dirty="0"/>
          </a:p>
        </p:txBody>
      </p:sp>
      <p:pic>
        <p:nvPicPr>
          <p:cNvPr id="4" name="Picture 3" descr="مياه الأمتار.jpg"/>
          <p:cNvPicPr>
            <a:picLocks noChangeAspect="1"/>
          </p:cNvPicPr>
          <p:nvPr/>
        </p:nvPicPr>
        <p:blipFill>
          <a:blip r:embed="rId2" cstate="print"/>
          <a:stretch>
            <a:fillRect/>
          </a:stretch>
        </p:blipFill>
        <p:spPr>
          <a:xfrm>
            <a:off x="2051720" y="3789040"/>
            <a:ext cx="4680520" cy="292532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60" y="-315416"/>
            <a:ext cx="7239000" cy="1143000"/>
          </a:xfrm>
        </p:spPr>
        <p:txBody>
          <a:bodyPr/>
          <a:lstStyle/>
          <a:p>
            <a:pPr algn="r"/>
            <a:r>
              <a:rPr lang="ar-SA" dirty="0" smtClean="0"/>
              <a:t>ثانياً: مياه الصهارة: </a:t>
            </a:r>
            <a:endParaRPr lang="ar-SA" dirty="0"/>
          </a:p>
        </p:txBody>
      </p:sp>
      <p:sp>
        <p:nvSpPr>
          <p:cNvPr id="3" name="Content Placeholder 2"/>
          <p:cNvSpPr>
            <a:spLocks noGrp="1"/>
          </p:cNvSpPr>
          <p:nvPr>
            <p:ph idx="1"/>
          </p:nvPr>
        </p:nvSpPr>
        <p:spPr>
          <a:xfrm>
            <a:off x="611560" y="1124744"/>
            <a:ext cx="7239000" cy="2088232"/>
          </a:xfrm>
        </p:spPr>
        <p:txBody>
          <a:bodyPr/>
          <a:lstStyle/>
          <a:p>
            <a:r>
              <a:rPr lang="ar-SA" dirty="0" smtClean="0"/>
              <a:t>وهي المياه الناتجة عن النشاطات البركانية والمتبقية من تبلور الصهارة التي تتفجر من البراكين وعادة ما تكون نسبة هذا النوع في المياه الجوفية ضئيلة جداً بسبب عدم توفر العوامل اللازمة في جميع البيئات.</a:t>
            </a:r>
            <a:endParaRPr lang="ar-SA" dirty="0"/>
          </a:p>
        </p:txBody>
      </p:sp>
      <p:pic>
        <p:nvPicPr>
          <p:cNvPr id="5" name="Picture 4" descr="مياه الصهارة.gif"/>
          <p:cNvPicPr>
            <a:picLocks noChangeAspect="1"/>
          </p:cNvPicPr>
          <p:nvPr/>
        </p:nvPicPr>
        <p:blipFill>
          <a:blip r:embed="rId2" cstate="print"/>
          <a:stretch>
            <a:fillRect/>
          </a:stretch>
        </p:blipFill>
        <p:spPr>
          <a:xfrm>
            <a:off x="3203848" y="2996952"/>
            <a:ext cx="2088232" cy="361114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1352" y="-387424"/>
            <a:ext cx="7239000" cy="1143000"/>
          </a:xfrm>
        </p:spPr>
        <p:txBody>
          <a:bodyPr/>
          <a:lstStyle/>
          <a:p>
            <a:pPr algn="r"/>
            <a:r>
              <a:rPr lang="ar-SA" dirty="0" smtClean="0"/>
              <a:t>ثالثاً : المياه المقرونة</a:t>
            </a:r>
            <a:endParaRPr lang="ar-SA" dirty="0"/>
          </a:p>
        </p:txBody>
      </p:sp>
      <p:sp>
        <p:nvSpPr>
          <p:cNvPr id="3" name="Content Placeholder 2"/>
          <p:cNvSpPr>
            <a:spLocks noGrp="1"/>
          </p:cNvSpPr>
          <p:nvPr>
            <p:ph idx="1"/>
          </p:nvPr>
        </p:nvSpPr>
        <p:spPr>
          <a:xfrm>
            <a:off x="539552" y="1556792"/>
            <a:ext cx="7239000" cy="2376264"/>
          </a:xfrm>
        </p:spPr>
        <p:txBody>
          <a:bodyPr/>
          <a:lstStyle/>
          <a:p>
            <a:r>
              <a:rPr lang="ar-SA" dirty="0" smtClean="0"/>
              <a:t>وهو الماء المحتبس في مسامات الصخور والمتبقي من الوسط المائي الذي ترسب في الصخر, وهو في العادة ماء مالح, ويوجد هذا الماء في معظم الصخور الرسوبية التي تمر خلالها الآبار العميقة التي تحفر للتنقيب عن النفط.</a:t>
            </a:r>
            <a:endParaRPr lang="ar-SA"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387424"/>
            <a:ext cx="7239000" cy="1143000"/>
          </a:xfrm>
        </p:spPr>
        <p:txBody>
          <a:bodyPr>
            <a:normAutofit fontScale="90000"/>
          </a:bodyPr>
          <a:lstStyle/>
          <a:p>
            <a:pPr algn="r"/>
            <a:r>
              <a:rPr lang="ar-SA" dirty="0" smtClean="0"/>
              <a:t>العمل الجيولوجي للمياه الجوفية</a:t>
            </a:r>
            <a:endParaRPr lang="ar-SA" dirty="0"/>
          </a:p>
        </p:txBody>
      </p:sp>
      <p:sp>
        <p:nvSpPr>
          <p:cNvPr id="3" name="Content Placeholder 2"/>
          <p:cNvSpPr>
            <a:spLocks noGrp="1"/>
          </p:cNvSpPr>
          <p:nvPr>
            <p:ph idx="1"/>
          </p:nvPr>
        </p:nvSpPr>
        <p:spPr>
          <a:xfrm>
            <a:off x="457200" y="1609416"/>
            <a:ext cx="7239000" cy="4843920"/>
          </a:xfrm>
        </p:spPr>
        <p:txBody>
          <a:bodyPr/>
          <a:lstStyle/>
          <a:p>
            <a:r>
              <a:rPr lang="ar-SA" dirty="0" smtClean="0"/>
              <a:t>ينحصر النشاط الجيولوجي للمياه الجوفية أساساً على التأثير الكيميائي, يرجع ذلك لإستمرار إختلاط المياه الجوفية بالمعادن والصخور وسبب عدم تأثيرها بالطريقة الميكانيكية هو أن المياه الجوفية سرعتها بطيئة جداً.</a:t>
            </a:r>
          </a:p>
          <a:p>
            <a:endParaRPr lang="ar-SA" dirty="0" smtClean="0"/>
          </a:p>
          <a:p>
            <a:r>
              <a:rPr lang="ar-SA" dirty="0" smtClean="0"/>
              <a:t>ومن الأنشطة الكيميائية للمياه الجوفية:</a:t>
            </a:r>
          </a:p>
          <a:p>
            <a:r>
              <a:rPr lang="ar-SA" dirty="0" smtClean="0"/>
              <a:t>1-الإذابة</a:t>
            </a:r>
          </a:p>
          <a:p>
            <a:r>
              <a:rPr lang="ar-SA" dirty="0" smtClean="0"/>
              <a:t>2-الإحلال</a:t>
            </a:r>
          </a:p>
          <a:p>
            <a:r>
              <a:rPr lang="ar-SA" dirty="0" smtClean="0"/>
              <a:t>3-الترسيب</a:t>
            </a:r>
            <a:endParaRPr lang="ar-SA"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43408"/>
            <a:ext cx="7239000" cy="1143000"/>
          </a:xfrm>
        </p:spPr>
        <p:txBody>
          <a:bodyPr/>
          <a:lstStyle/>
          <a:p>
            <a:pPr algn="r"/>
            <a:r>
              <a:rPr lang="ar-SA" dirty="0" smtClean="0"/>
              <a:t>الإذابة:</a:t>
            </a:r>
            <a:endParaRPr lang="ar-SA" dirty="0"/>
          </a:p>
        </p:txBody>
      </p:sp>
      <p:sp>
        <p:nvSpPr>
          <p:cNvPr id="3" name="Content Placeholder 2"/>
          <p:cNvSpPr>
            <a:spLocks noGrp="1"/>
          </p:cNvSpPr>
          <p:nvPr>
            <p:ph idx="1"/>
          </p:nvPr>
        </p:nvSpPr>
        <p:spPr>
          <a:xfrm>
            <a:off x="467544" y="1052736"/>
            <a:ext cx="7239000" cy="4846320"/>
          </a:xfrm>
        </p:spPr>
        <p:txBody>
          <a:bodyPr/>
          <a:lstStyle/>
          <a:p>
            <a:r>
              <a:rPr lang="ar-SA" dirty="0" smtClean="0"/>
              <a:t>وهي تعد من أهم النشاطات الكيميائية للمياه الجوفية ومن أهم المعادن التي تذيبها المياه الجوفية: الصخور الملحية, الجبس, الصخور الجيرية.</a:t>
            </a:r>
          </a:p>
          <a:p>
            <a:r>
              <a:rPr lang="ar-SA" dirty="0" smtClean="0"/>
              <a:t>وتتواجد الضخور الجيرية في مساحات كبيرة من أرض الدولة حيث ترتبط نسبة الصخور الجيرية المذابة في الماء بنسبة ثاني أكسيج الكربون بعلاقة طردية.</a:t>
            </a:r>
          </a:p>
          <a:p>
            <a:r>
              <a:rPr lang="ar-SA" dirty="0" smtClean="0"/>
              <a:t>ويعلل هذا سبب وجود مواد معدنية في عين (خت) في رأس الخيمة.</a:t>
            </a:r>
            <a:endParaRPr lang="ar-SA" dirty="0"/>
          </a:p>
        </p:txBody>
      </p:sp>
      <p:pic>
        <p:nvPicPr>
          <p:cNvPr id="4" name="Picture 3" descr="ماء.png"/>
          <p:cNvPicPr>
            <a:picLocks noChangeAspect="1"/>
          </p:cNvPicPr>
          <p:nvPr/>
        </p:nvPicPr>
        <p:blipFill>
          <a:blip r:embed="rId2" cstate="print"/>
          <a:srcRect t="80164" r="889"/>
          <a:stretch>
            <a:fillRect/>
          </a:stretch>
        </p:blipFill>
        <p:spPr>
          <a:xfrm>
            <a:off x="-36512" y="5949280"/>
            <a:ext cx="8172400" cy="90872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3360" y="-387424"/>
            <a:ext cx="7239000" cy="1143000"/>
          </a:xfrm>
        </p:spPr>
        <p:txBody>
          <a:bodyPr/>
          <a:lstStyle/>
          <a:p>
            <a:pPr algn="r"/>
            <a:r>
              <a:rPr lang="ar-SA" dirty="0" smtClean="0"/>
              <a:t>الإحلال:</a:t>
            </a:r>
            <a:endParaRPr lang="ar-SA" dirty="0"/>
          </a:p>
        </p:txBody>
      </p:sp>
      <p:sp>
        <p:nvSpPr>
          <p:cNvPr id="3" name="Content Placeholder 2"/>
          <p:cNvSpPr>
            <a:spLocks noGrp="1"/>
          </p:cNvSpPr>
          <p:nvPr>
            <p:ph idx="1"/>
          </p:nvPr>
        </p:nvSpPr>
        <p:spPr>
          <a:xfrm>
            <a:off x="467544" y="1052736"/>
            <a:ext cx="7239000" cy="4846320"/>
          </a:xfrm>
        </p:spPr>
        <p:txBody>
          <a:bodyPr/>
          <a:lstStyle/>
          <a:p>
            <a:r>
              <a:rPr lang="ar-SA" dirty="0" smtClean="0"/>
              <a:t>وهو إحلال إحدى المواد المعدنية التي تحويها المياه الجوفية محل المادة العضوية التي تتكون منها يقايا النباتية أو الحيوانية الدفنية في الرسوبيات أو محل بعض المواد المعدنية المكونة لصخر معين.</a:t>
            </a:r>
            <a:endParaRPr lang="ar-SA" dirty="0"/>
          </a:p>
        </p:txBody>
      </p:sp>
      <p:pic>
        <p:nvPicPr>
          <p:cNvPr id="4" name="Picture 3" descr="قواقع متحجرة.jpg"/>
          <p:cNvPicPr>
            <a:picLocks noChangeAspect="1"/>
          </p:cNvPicPr>
          <p:nvPr/>
        </p:nvPicPr>
        <p:blipFill>
          <a:blip r:embed="rId2" cstate="print"/>
          <a:srcRect l="15120" t="6720" r="21881" b="16001"/>
          <a:stretch>
            <a:fillRect/>
          </a:stretch>
        </p:blipFill>
        <p:spPr>
          <a:xfrm>
            <a:off x="2339752" y="3284984"/>
            <a:ext cx="3600400" cy="3312368"/>
          </a:xfrm>
          <a:prstGeom prst="rect">
            <a:avLst/>
          </a:prstGeo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emplate>
  <TotalTime>66</TotalTime>
  <Words>351</Words>
  <Application>Microsoft Office PowerPoint</Application>
  <PresentationFormat>On-screen Show (4:3)</PresentationFormat>
  <Paragraphs>41</Paragraphs>
  <Slides>10</Slides>
  <Notes>0</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Opulent</vt:lpstr>
      <vt:lpstr>المياه الجوفية..</vt:lpstr>
      <vt:lpstr>تعريف المياه الجوفية: </vt:lpstr>
      <vt:lpstr>مصادر المياه الجوفية:</vt:lpstr>
      <vt:lpstr>أولاً: مياه الأمطار:</vt:lpstr>
      <vt:lpstr>ثانياً: مياه الصهارة: </vt:lpstr>
      <vt:lpstr>ثالثاً : المياه المقرونة</vt:lpstr>
      <vt:lpstr>العمل الجيولوجي للمياه الجوفية</vt:lpstr>
      <vt:lpstr>الإذابة:</vt:lpstr>
      <vt:lpstr>الإحلال:</vt:lpstr>
      <vt:lpstr>الترسيب:</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المياه الجوفية..</dc:title>
  <dc:creator>houssin</dc:creator>
  <cp:lastModifiedBy>houssin</cp:lastModifiedBy>
  <cp:revision>9</cp:revision>
  <dcterms:created xsi:type="dcterms:W3CDTF">2012-05-23T21:14:40Z</dcterms:created>
  <dcterms:modified xsi:type="dcterms:W3CDTF">2012-05-23T22:21:23Z</dcterms:modified>
</cp:coreProperties>
</file>