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Override5.xml" ContentType="application/vnd.openxmlformats-officedocument.themeOverr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69" r:id="rId6"/>
  </p:sldMasterIdLst>
  <p:notesMasterIdLst>
    <p:notesMasterId r:id="rId25"/>
  </p:notesMasterIdLst>
  <p:handoutMasterIdLst>
    <p:handoutMasterId r:id="rId26"/>
  </p:handoutMasterIdLst>
  <p:sldIdLst>
    <p:sldId id="256" r:id="rId7"/>
    <p:sldId id="257" r:id="rId8"/>
    <p:sldId id="258" r:id="rId9"/>
    <p:sldId id="260" r:id="rId10"/>
    <p:sldId id="261" r:id="rId11"/>
    <p:sldId id="262" r:id="rId12"/>
    <p:sldId id="263" r:id="rId13"/>
    <p:sldId id="265" r:id="rId14"/>
    <p:sldId id="266" r:id="rId15"/>
    <p:sldId id="267" r:id="rId16"/>
    <p:sldId id="269" r:id="rId17"/>
    <p:sldId id="270" r:id="rId18"/>
    <p:sldId id="271" r:id="rId19"/>
    <p:sldId id="276" r:id="rId20"/>
    <p:sldId id="278" r:id="rId21"/>
    <p:sldId id="279" r:id="rId22"/>
    <p:sldId id="280" r:id="rId23"/>
    <p:sldId id="282" r:id="rId24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1pPr>
    <a:lvl2pPr marL="457200" algn="r" rtl="1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2pPr>
    <a:lvl3pPr marL="914400" algn="r" rtl="1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3pPr>
    <a:lvl4pPr marL="1371600" algn="r" rtl="1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4pPr>
    <a:lvl5pPr marL="1828800" algn="r" rtl="1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Hesham AlSharq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CFEFF"/>
    <a:srgbClr val="FFCCFF"/>
    <a:srgbClr val="000000"/>
    <a:srgbClr val="00FF00"/>
    <a:srgbClr val="66FFFF"/>
    <a:srgbClr val="FFFF00"/>
    <a:srgbClr val="247624"/>
    <a:srgbClr val="55209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572" autoAdjust="0"/>
    <p:restoredTop sz="94660"/>
  </p:normalViewPr>
  <p:slideViewPr>
    <p:cSldViewPr>
      <p:cViewPr varScale="1">
        <p:scale>
          <a:sx n="66" d="100"/>
          <a:sy n="66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0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90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90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90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 i="0">
                <a:cs typeface="Arial" charset="0"/>
              </a:defRPr>
            </a:lvl1pPr>
          </a:lstStyle>
          <a:p>
            <a:fld id="{7BB9D6EE-2B44-4EBD-ADDF-30D84939F2C4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89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89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  <a:endParaRPr lang="en-US" smtClean="0"/>
          </a:p>
          <a:p>
            <a:pPr lvl="1"/>
            <a:r>
              <a:rPr lang="ar-SA" smtClean="0"/>
              <a:t>المستوى الثاني</a:t>
            </a:r>
            <a:endParaRPr lang="en-US" smtClean="0"/>
          </a:p>
          <a:p>
            <a:pPr lvl="2"/>
            <a:r>
              <a:rPr lang="ar-SA" smtClean="0"/>
              <a:t>المستوى الثالث</a:t>
            </a:r>
            <a:endParaRPr lang="en-US" smtClean="0"/>
          </a:p>
          <a:p>
            <a:pPr lvl="3"/>
            <a:r>
              <a:rPr lang="ar-SA" smtClean="0"/>
              <a:t>المستوى الرابع</a:t>
            </a:r>
            <a:endParaRPr lang="en-US" smtClean="0"/>
          </a:p>
          <a:p>
            <a:pPr lvl="4"/>
            <a:r>
              <a:rPr lang="ar-SA" smtClean="0"/>
              <a:t>المستوى الخامس</a:t>
            </a:r>
            <a:endParaRPr lang="en-US" smtClean="0"/>
          </a:p>
        </p:txBody>
      </p:sp>
      <p:sp>
        <p:nvSpPr>
          <p:cNvPr id="389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389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 i="0">
                <a:cs typeface="Arial" charset="0"/>
              </a:defRPr>
            </a:lvl1pPr>
          </a:lstStyle>
          <a:p>
            <a:fld id="{55EA2A0E-AD38-4342-B28F-A722F70F3961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758881-F207-4BCA-A2DD-0B1E1425A087}" type="slidenum">
              <a:rPr lang="ar-SA"/>
              <a:pPr/>
              <a:t>1</a:t>
            </a:fld>
            <a:endParaRPr lang="en-US"/>
          </a:p>
        </p:txBody>
      </p:sp>
      <p:sp>
        <p:nvSpPr>
          <p:cNvPr id="391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1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B4C5BC-61B9-42A5-BFBA-FD94503C284C}" type="slidenum">
              <a:rPr lang="ar-SA"/>
              <a:pPr/>
              <a:t>2</a:t>
            </a:fld>
            <a:endParaRPr lang="en-US"/>
          </a:p>
        </p:txBody>
      </p:sp>
      <p:sp>
        <p:nvSpPr>
          <p:cNvPr id="392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15EA5D-10FD-45A9-978D-F5824CDF7EFE}" type="slidenum">
              <a:rPr lang="ar-SA"/>
              <a:pPr/>
              <a:t>3</a:t>
            </a:fld>
            <a:endParaRPr lang="en-US"/>
          </a:p>
        </p:txBody>
      </p:sp>
      <p:sp>
        <p:nvSpPr>
          <p:cNvPr id="393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5ED890-F6C7-43AB-9E34-824073806BE5}" type="slidenum">
              <a:rPr lang="ar-SA"/>
              <a:pPr/>
              <a:t>4</a:t>
            </a:fld>
            <a:endParaRPr lang="en-US"/>
          </a:p>
        </p:txBody>
      </p:sp>
      <p:sp>
        <p:nvSpPr>
          <p:cNvPr id="395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7ADF00-CEDB-4677-8E4A-59C0C8FB0B20}" type="slidenum">
              <a:rPr lang="ar-SA"/>
              <a:pPr/>
              <a:t>5</a:t>
            </a:fld>
            <a:endParaRPr lang="en-US"/>
          </a:p>
        </p:txBody>
      </p:sp>
      <p:sp>
        <p:nvSpPr>
          <p:cNvPr id="396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9ACB3B-5BE7-4580-A564-C4DF2B9A362B}" type="slidenum">
              <a:rPr lang="ar-SA"/>
              <a:pPr/>
              <a:t>6</a:t>
            </a:fld>
            <a:endParaRPr lang="en-US"/>
          </a:p>
        </p:txBody>
      </p:sp>
      <p:sp>
        <p:nvSpPr>
          <p:cNvPr id="397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4A5E51-61A0-414E-B062-315397C4E441}" type="slidenum">
              <a:rPr lang="ar-SA"/>
              <a:pPr/>
              <a:t>7</a:t>
            </a:fld>
            <a:endParaRPr lang="en-US"/>
          </a:p>
        </p:txBody>
      </p:sp>
      <p:sp>
        <p:nvSpPr>
          <p:cNvPr id="398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1B6B16-B5DE-4C1F-9681-792B71B74EC2}" type="slidenum">
              <a:rPr lang="ar-SA"/>
              <a:pPr/>
              <a:t>8</a:t>
            </a:fld>
            <a:endParaRPr lang="en-US"/>
          </a:p>
        </p:txBody>
      </p:sp>
      <p:sp>
        <p:nvSpPr>
          <p:cNvPr id="400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0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CADC44-8740-4878-A6A2-66864AFF2ED3}" type="slidenum">
              <a:rPr lang="ar-SA"/>
              <a:pPr/>
              <a:t>9</a:t>
            </a:fld>
            <a:endParaRPr lang="en-US"/>
          </a:p>
        </p:txBody>
      </p:sp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BB5994-6F40-434B-9332-55A6E0342FCF}" type="slidenum">
              <a:rPr lang="ar-SA"/>
              <a:pPr/>
              <a:t>10</a:t>
            </a:fld>
            <a:endParaRPr lang="en-US"/>
          </a:p>
        </p:txBody>
      </p:sp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55BF12-E5C6-4459-9EC9-11D2F8C63AD4}" type="slidenum">
              <a:rPr lang="ar-SA"/>
              <a:pPr/>
              <a:t>11</a:t>
            </a:fld>
            <a:endParaRPr lang="en-US"/>
          </a:p>
        </p:txBody>
      </p:sp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02C8AD-1393-4EBE-9BD9-8218045D7A14}" type="slidenum">
              <a:rPr lang="ar-SA"/>
              <a:pPr/>
              <a:t>12</a:t>
            </a:fld>
            <a:endParaRPr lang="en-US"/>
          </a:p>
        </p:txBody>
      </p:sp>
      <p:sp>
        <p:nvSpPr>
          <p:cNvPr id="405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5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20633F-5C8A-4CE6-ABE9-F800342FAFBB}" type="slidenum">
              <a:rPr lang="ar-SA"/>
              <a:pPr/>
              <a:t>13</a:t>
            </a:fld>
            <a:endParaRPr lang="en-US"/>
          </a:p>
        </p:txBody>
      </p:sp>
      <p:sp>
        <p:nvSpPr>
          <p:cNvPr id="40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667458-B19F-41B9-B865-C3EBEC8513AF}" type="slidenum">
              <a:rPr lang="ar-SA"/>
              <a:pPr/>
              <a:t>14</a:t>
            </a:fld>
            <a:endParaRPr lang="en-US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829C5A-1637-4618-86EF-281CF9D22177}" type="slidenum">
              <a:rPr lang="ar-SA"/>
              <a:pPr/>
              <a:t>15</a:t>
            </a:fld>
            <a:endParaRPr lang="en-US"/>
          </a:p>
        </p:txBody>
      </p:sp>
      <p:sp>
        <p:nvSpPr>
          <p:cNvPr id="411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1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6A056A-C4D2-49F1-99AD-D599436D68E9}" type="slidenum">
              <a:rPr lang="ar-SA"/>
              <a:pPr/>
              <a:t>16</a:t>
            </a:fld>
            <a:endParaRPr lang="en-US"/>
          </a:p>
        </p:txBody>
      </p:sp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E1E9F9-98C9-4273-BECA-8954C5CB0842}" type="slidenum">
              <a:rPr lang="ar-SA"/>
              <a:pPr/>
              <a:t>17</a:t>
            </a:fld>
            <a:endParaRPr lang="en-US"/>
          </a:p>
        </p:txBody>
      </p:sp>
      <p:sp>
        <p:nvSpPr>
          <p:cNvPr id="413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3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2CD229-2A89-41F7-9ABA-B1E0FD1870C5}" type="slidenum">
              <a:rPr lang="ar-SA"/>
              <a:pPr/>
              <a:t>18</a:t>
            </a:fld>
            <a:endParaRPr lang="en-US"/>
          </a:p>
        </p:txBody>
      </p:sp>
      <p:sp>
        <p:nvSpPr>
          <p:cNvPr id="415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77BFD39-9CAA-4835-B66B-7F8F05F1CE7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8665D-4308-4A8F-A1AA-A3B9833CD50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53310-F05A-4380-B0C2-22D8D91FB74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78FDF-7637-4F1F-8032-9A36928A196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D8BF0-B77F-4A85-956F-59EFA6C0586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178C0-688D-4DE6-A594-18095989676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7FFEB-B8DE-4200-A71C-AB33D19FF6B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1E431-78BF-4971-99A1-DDCB3D6C1F1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B0AC1-960B-4426-9A11-4BCA50A856F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58B66-FB43-45F8-B7D1-916BA83F45D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685D7-6CF6-4432-B42D-41E6C34168F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126980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C197928-E943-4B44-95B9-C9EFC4E702C3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126983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0C402C-A21F-4F23-BA2D-EDD5A668C63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5FC0-60AE-45AE-AAC9-16F7FDB5BFC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1A915-5FDC-43E0-8BA6-9CBD47113E0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36F83-3FAF-491B-B5D2-B5BAE400590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1B1F7-0D63-4299-8386-4A9FD870846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D646B-1C93-4848-ACBA-31565AC3740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08B6D-56EE-439E-A200-2BC322DE4FE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5AD69-D639-4AEE-B3CF-645AFE09129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A1C6-7A26-404C-A27B-8E360021E0F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6E3B2-5346-4A42-B399-27DD56182AB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6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4336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6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7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38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38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14338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143383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338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338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E142AB9-62C8-4F13-AF6D-E59BC63F7B4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0AF2C-99FD-4D73-BF61-3864438AA09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8E5D7-035A-447A-B91D-E027B13EC31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47EF0-3A88-41FA-A4F0-A5393C97F97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0E523-F194-47E5-A782-496A5204760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56B0E-352C-473A-A50B-26752E403A5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75325-DDC6-4222-B8FF-C5553AE146D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D8349-7D95-47CA-8191-91F489DD82C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19FDB-E18C-4083-A836-A73060767ED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B47125-0567-41DF-B2E2-171A844D20B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DA831-EDEB-47E3-96E9-BC180DF3FCE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6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54627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28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29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0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31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2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3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4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5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36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37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38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39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0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1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2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3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4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5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6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7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8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49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50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51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2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3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4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55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56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7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8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659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660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661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54662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54663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154664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154665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31D862-C4DE-4DBF-B70D-F7252325FB7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060A3-6D28-440F-A7A0-F45BD9C3179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B5F94-FC73-401E-B319-2739EA953DF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32CC7-10DB-4A80-9AC6-AF5A71CA102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7030E-D407-498D-9392-3CCE0492C45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03D57-0011-45AA-8F72-8375C9F1F3A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6F2C8-472A-44A0-BAD6-63D094AF16A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9788A-ACAB-4C96-8999-1006E2474AC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AC7DB8-C1F3-4289-91E4-29DDC208BC6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664DD-6B52-43B8-B8FD-827FD1E06B9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C3CBE-B4CF-4A1A-915C-D1083D4ED15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C99F5-9433-43AA-B567-4A73DEBF8CA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5165B-DCF6-4C4E-A58E-60B44D0B9F0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00548-9DF2-45CC-A048-00B1BD1ED5F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3362E-55FC-480F-8461-E5FBF085EB6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0878E-6B05-45B8-B5DE-A22632A10BE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CBC210-AD9F-4015-968E-8F494CA783A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761FE-CB6A-48BE-8018-968CCE3D560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8A5A2-6013-4232-B2C5-89E7434FCA4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CA472-DF1B-4BE3-A5F6-ACF198582BA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F361FC-4DDD-47E7-90C5-1883556669F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C0001-7684-4E6F-AD83-BECA7894E5E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21D08B9-0E3A-4C0B-A796-7AAED6005CD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086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42086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6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6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7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88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088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88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42088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20890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20891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20892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E54DFE8-7CA4-4602-8398-976DA0FCFE5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AA5EC24-DAC9-4A74-8248-EAEA35DDA981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346511-605F-4FD5-8BD3-0D6B94334A32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8C9E4B2-A4CB-4970-BD36-AE7E0F77D0BF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4EE8FE-AA8C-495B-A61B-3088754E0376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684011-BEC4-4322-AFBE-447A015EE5E0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36B17C7-E19E-4CCE-8067-2815CDE98C73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97DFA31-6D66-41EC-B286-20AC26368343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181B1E-8EF7-4DA8-9DFA-36EE3C49A8A3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92B4FE-D2D9-4FC9-820C-0FD4C50F2DA6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BAD116-8790-4BDA-B1DF-5AB342876AB5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fld id="{6C725267-1E1B-4887-875B-B6AB31CA6452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1259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259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fld id="{2F1C1566-E818-4AE4-A121-9B68E9DBA83B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33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4233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4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5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5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4235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14235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4236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4236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4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fld id="{8FBC4762-B5AA-4EBF-A6C2-4DACD5408E9E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iming>
    <p:tnLst>
      <p:par>
        <p:cTn id="1" dur="indefinite" restart="never" nodeType="tmRoot"/>
      </p:par>
    </p:tnLst>
  </p:timing>
  <p:txStyles>
    <p:titleStyle>
      <a:lvl1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02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53603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04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05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06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07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08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09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10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11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12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3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4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5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6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7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8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19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0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1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2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3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4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5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6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27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28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29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30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31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32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33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34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635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36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3637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53638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153639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 b="0" i="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53640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 b="0" i="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53641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 b="0" i="0">
                <a:latin typeface="+mn-lt"/>
                <a:cs typeface="+mn-cs"/>
              </a:defRPr>
            </a:lvl1pPr>
          </a:lstStyle>
          <a:p>
            <a:fld id="{34DDD662-DD1B-465B-ACB6-9D7F8B02F60C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7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3799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3799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3799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>
                <a:cs typeface="+mn-cs"/>
              </a:defRPr>
            </a:lvl1pPr>
          </a:lstStyle>
          <a:p>
            <a:fld id="{DE6BAE92-AFAD-489A-BB1C-E1D16D3BE247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58" r:id="rId12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4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41984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4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5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6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6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62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986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986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41986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1986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986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fld id="{73543998-1E9E-4C72-88B3-D52FC5E16AE9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41986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 b="0" i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0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8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38400" y="0"/>
            <a:ext cx="4421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بسم الله الرحمن الرحيم 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2397" y="2514600"/>
            <a:ext cx="22716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EG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الدرس السابع : </a:t>
            </a:r>
            <a:endParaRPr lang="en-US" sz="36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276600"/>
            <a:ext cx="8839201" cy="20159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EG" sz="125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الاسلام وحماية البيئة </a:t>
            </a:r>
            <a:endParaRPr lang="en-US" sz="125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715000" y="304800"/>
            <a:ext cx="3143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أعلم و اعمل : </a:t>
            </a:r>
            <a:endParaRPr lang="en-US" sz="5400" u="sng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1828800"/>
            <a:ext cx="8763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Clr>
                <a:srgbClr val="FF540F"/>
              </a:buClr>
              <a:buFont typeface="Wingdings" pitchFamily="2" charset="2"/>
              <a:buChar char="§"/>
            </a:pPr>
            <a:r>
              <a:rPr lang="ar-EG" sz="3200" b="1" cap="none" spc="300" dirty="0" smtClean="0">
                <a:ln w="11430" cmpd="sng">
                  <a:noFill/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ar-EG" sz="3200" b="1" cap="none" spc="300" dirty="0" smtClean="0">
                <a:ln w="11430" cmpd="sng">
                  <a:solidFill>
                    <a:srgbClr val="247624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بين البيئة و الانسان انسجام من حيث وحدة الاصل والخالق الواحد ووحدة الغاية من الخالق </a:t>
            </a:r>
            <a:r>
              <a:rPr lang="ar-EG" sz="3200" b="1" cap="none" spc="300" dirty="0" smtClean="0">
                <a:ln w="11430" cmpd="sng">
                  <a:noFill/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</a:t>
            </a:r>
            <a:endParaRPr lang="en-US" sz="3200" b="1" cap="none" spc="300" dirty="0">
              <a:ln w="11430" cmpd="sng">
                <a:noFill/>
                <a:prstDash val="solid"/>
                <a:miter lim="800000"/>
              </a:ln>
              <a:solidFill>
                <a:srgbClr val="00B050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505200"/>
            <a:ext cx="89916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Clr>
                <a:srgbClr val="FF540F"/>
              </a:buClr>
              <a:buFont typeface="Wingdings" pitchFamily="2" charset="2"/>
              <a:buChar char="§"/>
            </a:pPr>
            <a:r>
              <a:rPr lang="ar-EG" sz="3200" spc="300" dirty="0" smtClean="0">
                <a:ln w="11430" cmpd="sng">
                  <a:noFill/>
                  <a:prstDash val="solid"/>
                  <a:miter lim="800000"/>
                </a:ln>
                <a:solidFill>
                  <a:srgbClr val="00B05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ar-EG" sz="3200" spc="300" dirty="0" smtClean="0">
                <a:ln w="11430" cmpd="sng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البيئة </a:t>
            </a:r>
            <a:r>
              <a:rPr lang="ar-EG" sz="3200" spc="300" dirty="0">
                <a:ln w="11430" cmpd="sng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امانة استخلف الله الانسان فيها فيجب الحفاظ عليها</a:t>
            </a:r>
            <a:endParaRPr lang="en-US" sz="3200" spc="300" dirty="0">
              <a:ln w="11430" cmpd="sng">
                <a:solidFill>
                  <a:srgbClr val="00B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2584" y="4953000"/>
            <a:ext cx="88814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Clr>
                <a:srgbClr val="FF540F"/>
              </a:buClr>
              <a:buFont typeface="Wingdings" pitchFamily="2" charset="2"/>
              <a:buChar char="§"/>
            </a:pPr>
            <a:r>
              <a:rPr lang="ar-EG" sz="3200" spc="300" dirty="0" smtClean="0">
                <a:ln w="11430" cmpd="sng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 الاصلاح </a:t>
            </a:r>
            <a:r>
              <a:rPr lang="ar-EG" sz="3200" spc="300" dirty="0">
                <a:ln w="11430" cmpd="sng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البيئي واجب اسلامي اذا تعرضت البيئة للفساد</a:t>
            </a:r>
            <a:endParaRPr lang="en-US" sz="3200" spc="300" dirty="0">
              <a:ln w="11430" cmpd="sng">
                <a:solidFill>
                  <a:srgbClr val="00B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Rectangle 9"/>
          <p:cNvSpPr>
            <a:spLocks noGrp="1" noRot="1" noChangeArrowheads="1"/>
          </p:cNvSpPr>
          <p:nvPr>
            <p:ph type="body" idx="1"/>
          </p:nvPr>
        </p:nvSpPr>
        <p:spPr>
          <a:xfrm>
            <a:off x="609600" y="228600"/>
            <a:ext cx="8229600" cy="5668963"/>
          </a:xfrm>
        </p:spPr>
        <p:txBody>
          <a:bodyPr/>
          <a:lstStyle/>
          <a:p>
            <a:pPr>
              <a:buNone/>
            </a:pPr>
            <a:r>
              <a:rPr lang="ar-SA" sz="4400" dirty="0" smtClean="0">
                <a:solidFill>
                  <a:schemeClr val="tx1">
                    <a:lumMod val="95000"/>
                  </a:schemeClr>
                </a:solidFill>
              </a:rPr>
              <a:t>قال تعالى :</a:t>
            </a:r>
            <a:r>
              <a:rPr lang="ar-EG" sz="4400" dirty="0" smtClean="0">
                <a:solidFill>
                  <a:schemeClr val="tx1">
                    <a:lumMod val="95000"/>
                  </a:schemeClr>
                </a:solidFill>
              </a:rPr>
              <a:t>  </a:t>
            </a:r>
            <a:r>
              <a:rPr lang="en-US" sz="4400" dirty="0" smtClean="0">
                <a:solidFill>
                  <a:srgbClr val="00FF00"/>
                </a:solidFill>
                <a:cs typeface="Diwani Letter" pitchFamily="2" charset="-78"/>
              </a:rPr>
              <a:t>))	</a:t>
            </a:r>
            <a:r>
              <a:rPr lang="ar-SA" sz="4400" dirty="0" smtClean="0">
                <a:solidFill>
                  <a:srgbClr val="00FF00"/>
                </a:solidFill>
                <a:cs typeface="Diwani Letter" pitchFamily="2" charset="-78"/>
              </a:rPr>
              <a:t>ظهر الفساد في البر والبحر بما كسبت أيدي الناس ليذيقهم بعض الذي عملوا لعلهم يرجعون )) </a:t>
            </a:r>
            <a:endParaRPr lang="ar-EG" sz="4400" dirty="0" smtClean="0">
              <a:solidFill>
                <a:srgbClr val="00FF00"/>
              </a:solidFill>
              <a:cs typeface="Diwani Letter" pitchFamily="2" charset="-78"/>
            </a:endParaRPr>
          </a:p>
          <a:p>
            <a:pPr>
              <a:buNone/>
            </a:pPr>
            <a:endParaRPr lang="en-US" sz="4400" dirty="0" smtClean="0">
              <a:solidFill>
                <a:srgbClr val="00FF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n-US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	</a:t>
            </a:r>
            <a:r>
              <a:rPr lang="en-US" sz="8000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Diwani Bent" pitchFamily="2" charset="-78"/>
              </a:rPr>
              <a:t>	</a:t>
            </a:r>
            <a:endParaRPr lang="en-US" sz="4000" dirty="0">
              <a:solidFill>
                <a:schemeClr val="accent1">
                  <a:lumMod val="60000"/>
                  <a:lumOff val="40000"/>
                </a:schemeClr>
              </a:solidFill>
              <a:cs typeface="Diwani Letter" pitchFamily="2" charset="-78"/>
            </a:endParaRPr>
          </a:p>
        </p:txBody>
      </p:sp>
      <p:pic>
        <p:nvPicPr>
          <p:cNvPr id="9226" name="Picture 10" descr="C:\Documents and Settings\arm\My Documents\My Pictures\T_a0b22ca3-52ba-4e2b-8801-7ec35bb9ad6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905000"/>
            <a:ext cx="2377414" cy="1839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648200" y="3810000"/>
            <a:ext cx="4495800" cy="685800"/>
          </a:xfrm>
          <a:solidFill>
            <a:srgbClr val="00B0F0"/>
          </a:solidFill>
        </p:spPr>
        <p:txBody>
          <a:bodyPr/>
          <a:lstStyle/>
          <a:p>
            <a:r>
              <a:rPr lang="ar-SA" dirty="0">
                <a:solidFill>
                  <a:schemeClr val="tx1">
                    <a:lumMod val="95000"/>
                  </a:schemeClr>
                </a:solidFill>
                <a:cs typeface="Al-Kharashi 38" pitchFamily="2" charset="-78"/>
              </a:rPr>
              <a:t>المقصود بالبيئة :</a:t>
            </a:r>
            <a:endParaRPr lang="en-US" dirty="0">
              <a:solidFill>
                <a:schemeClr val="tx1">
                  <a:lumMod val="95000"/>
                </a:schemeClr>
              </a:solidFill>
              <a:cs typeface="Al-Kharashi 38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4800600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ar-SA" sz="3600" dirty="0" smtClean="0">
                <a:ln w="900" cmpd="sng">
                  <a:solidFill>
                    <a:schemeClr val="tx2">
                      <a:lumMod val="90000"/>
                      <a:alpha val="55000"/>
                    </a:schemeClr>
                  </a:solidFill>
                  <a:prstDash val="solid"/>
                </a:ln>
                <a:solidFill>
                  <a:srgbClr val="FCFE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هي الإطار الذي يعيش فيه الإنسان متضمنا الأرض ومكوناتها الحية من النبات و الحيوان ، وغير الحية من المياه واليابسة والغلاف الجوي .  </a:t>
            </a:r>
            <a:endParaRPr lang="en-US" sz="3600" dirty="0">
              <a:ln w="900" cmpd="sng">
                <a:solidFill>
                  <a:schemeClr val="tx2">
                    <a:lumMod val="90000"/>
                    <a:alpha val="55000"/>
                  </a:schemeClr>
                </a:solidFill>
                <a:prstDash val="solid"/>
              </a:ln>
              <a:solidFill>
                <a:srgbClr val="FCFEFF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92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 cstate="print">
            <a:lum/>
          </a:blip>
          <a:srcRect/>
          <a:stretch>
            <a:fillRect l="-4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229600" cy="1050925"/>
          </a:xfrm>
        </p:spPr>
        <p:txBody>
          <a:bodyPr/>
          <a:lstStyle/>
          <a:p>
            <a:pPr algn="ctr"/>
            <a:r>
              <a:rPr lang="ar-SA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البيئة  في المنظور الإسلامي </a:t>
            </a:r>
            <a:endParaRPr lang="en-US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791200"/>
          </a:xfrm>
        </p:spPr>
        <p:txBody>
          <a:bodyPr/>
          <a:lstStyle/>
          <a:p>
            <a:pPr>
              <a:buFontTx/>
              <a:buNone/>
            </a:pPr>
            <a:r>
              <a:rPr lang="ar-SA" sz="4000" dirty="0">
                <a:cs typeface="Al-Kharashi 59 Naskh" pitchFamily="2" charset="-78"/>
              </a:rPr>
              <a:t>خلق الله الإنسان لمهمة عظيمة </a:t>
            </a:r>
          </a:p>
          <a:p>
            <a:pPr>
              <a:buFontTx/>
              <a:buNone/>
            </a:pPr>
            <a:r>
              <a:rPr lang="ar-SA" sz="4000" dirty="0">
                <a:solidFill>
                  <a:srgbClr val="FF0000"/>
                </a:solidFill>
                <a:cs typeface="Al-Kharashi 59 Naskh" pitchFamily="2" charset="-78"/>
              </a:rPr>
              <a:t>الدليل : </a:t>
            </a:r>
            <a:r>
              <a:rPr lang="ar-SA" sz="4000" dirty="0">
                <a:solidFill>
                  <a:srgbClr val="FFFF00"/>
                </a:solidFill>
                <a:cs typeface="Al-Kharashi 59 Naskh" pitchFamily="2" charset="-78"/>
              </a:rPr>
              <a:t>((</a:t>
            </a:r>
            <a:r>
              <a:rPr lang="ar-SA" sz="4400" dirty="0">
                <a:solidFill>
                  <a:srgbClr val="FFFF00"/>
                </a:solidFill>
                <a:cs typeface="Al-Kharashi 59 Naskh" pitchFamily="2" charset="-78"/>
              </a:rPr>
              <a:t>اذ قال ربك للملائكة اني جاعل في الأرض خليفة))</a:t>
            </a:r>
          </a:p>
          <a:p>
            <a:pPr>
              <a:buFontTx/>
              <a:buNone/>
            </a:pP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								</a:t>
            </a:r>
            <a:r>
              <a:rPr lang="en-US" dirty="0">
                <a:solidFill>
                  <a:srgbClr val="FFFF00"/>
                </a:solidFill>
                <a:cs typeface="HeshamNormal" pitchFamily="2" charset="-78"/>
              </a:rPr>
              <a:t>}</a:t>
            </a:r>
            <a:r>
              <a:rPr lang="ar-SA" b="1" dirty="0">
                <a:solidFill>
                  <a:srgbClr val="FFFF00"/>
                </a:solidFill>
                <a:cs typeface="Arabic Transparent" pitchFamily="2" charset="-78"/>
              </a:rPr>
              <a:t>البقرة 30</a:t>
            </a:r>
            <a:r>
              <a:rPr lang="en-US" dirty="0">
                <a:solidFill>
                  <a:srgbClr val="FFFF00"/>
                </a:solidFill>
                <a:cs typeface="HeshamNormal" pitchFamily="2" charset="-78"/>
              </a:rPr>
              <a:t>{</a:t>
            </a:r>
            <a:endParaRPr lang="ar-SA" dirty="0">
              <a:solidFill>
                <a:srgbClr val="FFFF00"/>
              </a:solidFill>
              <a:cs typeface="HeshamNormal" pitchFamily="2" charset="-78"/>
            </a:endParaRPr>
          </a:p>
          <a:p>
            <a:pPr>
              <a:buFontTx/>
              <a:buNone/>
            </a:pPr>
            <a:r>
              <a:rPr lang="ar-SA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و هيأ الله  للإنسان كل المقومات اللازمة :</a:t>
            </a:r>
          </a:p>
          <a:p>
            <a:r>
              <a:rPr lang="ar-SA" dirty="0">
                <a:cs typeface="HeshamNormal" pitchFamily="2" charset="-78"/>
              </a:rPr>
              <a:t>خلقه في أحسن تقويم  </a:t>
            </a:r>
          </a:p>
          <a:p>
            <a:r>
              <a:rPr lang="ar-SA" dirty="0">
                <a:cs typeface="HeshamNormal" pitchFamily="2" charset="-78"/>
              </a:rPr>
              <a:t>وزوده بإمكانيات عقلية ونفسية عالية </a:t>
            </a:r>
          </a:p>
          <a:p>
            <a:r>
              <a:rPr lang="ar-SA" dirty="0">
                <a:cs typeface="HeshamNormal" pitchFamily="2" charset="-78"/>
              </a:rPr>
              <a:t>وأعدت له بيئة صالحة للاستقرار و الفاعلية </a:t>
            </a:r>
          </a:p>
          <a:p>
            <a:r>
              <a:rPr lang="ar-SA" dirty="0">
                <a:cs typeface="HeshamNormal" pitchFamily="2" charset="-78"/>
              </a:rPr>
              <a:t>وخلق كل شيء  فيها بقدر موزون </a:t>
            </a:r>
          </a:p>
        </p:txBody>
      </p:sp>
      <p:pic>
        <p:nvPicPr>
          <p:cNvPr id="11" name="Picture 11" descr="2652-922-147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180497">
            <a:off x="2099367" y="3607598"/>
            <a:ext cx="1076325" cy="2699191"/>
          </a:xfrm>
          <a:prstGeom prst="rect">
            <a:avLst/>
          </a:prstGeom>
          <a:noFill/>
        </p:spPr>
      </p:pic>
      <p:pic>
        <p:nvPicPr>
          <p:cNvPr id="12" name="Picture 11" descr="2652-922-147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92621">
            <a:off x="1765922" y="3749752"/>
            <a:ext cx="372944" cy="9505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9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ar-SA" sz="4800" u="sng" dirty="0">
                <a:solidFill>
                  <a:srgbClr val="FFFF00"/>
                </a:solidFill>
                <a:cs typeface="HeshamNormal" pitchFamily="2" charset="-78"/>
              </a:rPr>
              <a:t>موقف الإسلام من البيئة</a:t>
            </a:r>
            <a:r>
              <a:rPr lang="ar-SA" sz="4800" u="sng" dirty="0">
                <a:solidFill>
                  <a:srgbClr val="FFFF00"/>
                </a:solidFill>
              </a:rPr>
              <a:t> </a:t>
            </a:r>
            <a:endParaRPr lang="en-US" sz="4800" u="sng" dirty="0">
              <a:solidFill>
                <a:srgbClr val="FFFF00"/>
              </a:solidFill>
            </a:endParaRPr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715000"/>
          </a:xfrm>
          <a:ln/>
        </p:spPr>
        <p:txBody>
          <a:bodyPr/>
          <a:lstStyle/>
          <a:p>
            <a:pPr marL="609600" indent="-609600">
              <a:buClr>
                <a:srgbClr val="FF733B"/>
              </a:buClr>
              <a:buFontTx/>
              <a:buAutoNum type="arabicPeriod"/>
            </a:pPr>
            <a:r>
              <a:rPr lang="ar-SA" sz="3600" dirty="0">
                <a:solidFill>
                  <a:srgbClr val="00FF00"/>
                </a:solidFill>
                <a:cs typeface="HeshamNormal" pitchFamily="2" charset="-78"/>
              </a:rPr>
              <a:t>الأمر بأعمار البيئة من خلال الإستثمار</a:t>
            </a:r>
          </a:p>
          <a:p>
            <a:pPr marL="609600" indent="-609600">
              <a:buClr>
                <a:srgbClr val="FF733B"/>
              </a:buClr>
              <a:buFontTx/>
              <a:buAutoNum type="arabicPeriod"/>
            </a:pPr>
            <a:r>
              <a:rPr lang="ar-SA" sz="3600" dirty="0">
                <a:solidFill>
                  <a:srgbClr val="00FF00"/>
                </a:solidFill>
                <a:cs typeface="HeshamNormal" pitchFamily="2" charset="-78"/>
              </a:rPr>
              <a:t>الدعوة لحمايتها من التلوث </a:t>
            </a:r>
          </a:p>
          <a:p>
            <a:pPr marL="609600" indent="-609600">
              <a:buClr>
                <a:srgbClr val="FF733B"/>
              </a:buClr>
              <a:buFontTx/>
              <a:buAutoNum type="arabicPeriod"/>
            </a:pPr>
            <a:r>
              <a:rPr lang="ar-SA" sz="3600" dirty="0">
                <a:solidFill>
                  <a:srgbClr val="00FF00"/>
                </a:solidFill>
                <a:cs typeface="HeshamNormal" pitchFamily="2" charset="-78"/>
              </a:rPr>
              <a:t>الأمر بإصلاح ما يفسد منها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EG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 </a:t>
            </a:r>
            <a:r>
              <a:rPr lang="ar-SA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ان </a:t>
            </a:r>
            <a:r>
              <a:rPr lang="ar-SA" dirty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علاقة المسلم بالبيئة علاقة متميزة تقوم على المسؤولية </a:t>
            </a:r>
            <a:r>
              <a:rPr lang="ar-SA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،</a:t>
            </a:r>
            <a:r>
              <a:rPr lang="ar-EG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</a:t>
            </a:r>
            <a:r>
              <a:rPr lang="ar-SA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فكلاهما </a:t>
            </a:r>
            <a:r>
              <a:rPr lang="ar-SA" dirty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يشترك في </a:t>
            </a:r>
            <a:r>
              <a:rPr lang="ar-SA" dirty="0" smtClean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ان خالقهما </a:t>
            </a:r>
            <a:r>
              <a:rPr lang="ar-SA" dirty="0">
                <a:solidFill>
                  <a:srgbClr val="FCFE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واحد ، وغايتهم من الخلق واحدة وهي تعظيم الله بالسجود له و تسبيحه .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0000"/>
                </a:solidFill>
                <a:cs typeface="HeshamNormal" pitchFamily="2" charset="-78"/>
              </a:rPr>
              <a:t>الدليل : 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قال تعالى</a:t>
            </a:r>
            <a:r>
              <a:rPr lang="ar-SA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:</a:t>
            </a:r>
            <a:r>
              <a:rPr lang="ar-SA" sz="360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DecoType Thuluth" pitchFamily="2" charset="-78"/>
              </a:rPr>
              <a:t>((</a:t>
            </a:r>
            <a:r>
              <a:rPr lang="ar-SA" sz="3600" dirty="0">
                <a:solidFill>
                  <a:srgbClr val="FFFF00"/>
                </a:solidFill>
                <a:cs typeface="DecoType Thuluth" pitchFamily="2" charset="-78"/>
              </a:rPr>
              <a:t> </a:t>
            </a:r>
            <a:r>
              <a:rPr lang="ar-SA" sz="3600" b="1" dirty="0">
                <a:solidFill>
                  <a:srgbClr val="FFFF00"/>
                </a:solidFill>
                <a:cs typeface="DecoType Thuluth" pitchFamily="2" charset="-78"/>
              </a:rPr>
              <a:t>ولله يسجد من في السموات و الأرض طوعا </a:t>
            </a:r>
            <a:r>
              <a:rPr lang="ar-SA" sz="3600" b="1" dirty="0" smtClean="0">
                <a:solidFill>
                  <a:srgbClr val="FFFF00"/>
                </a:solidFill>
                <a:cs typeface="DecoType Thuluth" pitchFamily="2" charset="-78"/>
              </a:rPr>
              <a:t>و كرها</a:t>
            </a:r>
            <a:r>
              <a:rPr lang="ar-EG" sz="3600" b="1" dirty="0" smtClean="0">
                <a:solidFill>
                  <a:srgbClr val="FFFF00"/>
                </a:solidFill>
                <a:cs typeface="DecoType Thuluth" pitchFamily="2" charset="-78"/>
              </a:rPr>
              <a:t>)</a:t>
            </a:r>
            <a:endParaRPr lang="ar-SA" sz="3600" dirty="0">
              <a:solidFill>
                <a:srgbClr val="FFFF00"/>
              </a:solidFill>
              <a:cs typeface="DecoType Thuluth" pitchFamily="2" charset="-78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ar-SA" sz="3600" dirty="0">
                <a:solidFill>
                  <a:srgbClr val="336600"/>
                </a:solidFill>
                <a:cs typeface="DecoType Thuluth" pitchFamily="2" charset="-78"/>
              </a:rPr>
              <a:t>								</a:t>
            </a:r>
            <a:r>
              <a:rPr lang="en-US" sz="3600" dirty="0">
                <a:solidFill>
                  <a:srgbClr val="336600"/>
                </a:solidFill>
                <a:cs typeface="DecoType Thuluth" pitchFamily="2" charset="-78"/>
              </a:rPr>
              <a:t>} </a:t>
            </a:r>
            <a:r>
              <a:rPr lang="ar-SA" sz="3600" dirty="0">
                <a:solidFill>
                  <a:srgbClr val="336600"/>
                </a:solidFill>
                <a:cs typeface="Arabic Transparent" pitchFamily="2" charset="-78"/>
              </a:rPr>
              <a:t>الرعد 15</a:t>
            </a:r>
            <a:r>
              <a:rPr lang="en-US" sz="3600" dirty="0">
                <a:solidFill>
                  <a:srgbClr val="336600"/>
                </a:solidFill>
                <a:cs typeface="Arabic Transparent" pitchFamily="2" charset="-78"/>
              </a:rPr>
              <a:t>{</a:t>
            </a:r>
            <a:endParaRPr lang="ar-SA" sz="3600" dirty="0">
              <a:solidFill>
                <a:srgbClr val="336600"/>
              </a:solidFill>
              <a:cs typeface="Arabic Transparent" pitchFamily="2" charset="-78"/>
            </a:endParaRPr>
          </a:p>
          <a:p>
            <a:pPr marL="609600" indent="-609600">
              <a:buFont typeface="Wingdings" pitchFamily="2" charset="2"/>
              <a:buNone/>
            </a:pPr>
            <a:endParaRPr lang="ar-SA" dirty="0">
              <a:cs typeface="DecoType Thuluth" pitchFamily="2" charset="-78"/>
            </a:endParaRPr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12201525" y="4078288"/>
            <a:ext cx="5651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AutoNum type="arabicPeriod"/>
            </a:pPr>
            <a:endParaRPr lang="en-US" sz="3600" b="0" i="0">
              <a:cs typeface="Arabic Transparent" pitchFamily="2" charset="-78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3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066800"/>
            <a:ext cx="8229600" cy="1143000"/>
          </a:xfrm>
        </p:spPr>
        <p:txBody>
          <a:bodyPr/>
          <a:lstStyle/>
          <a:p>
            <a:pPr algn="r"/>
            <a:r>
              <a:rPr lang="ar-AE" sz="3200" b="1" u="sng" dirty="0">
                <a:solidFill>
                  <a:schemeClr val="tx2">
                    <a:lumMod val="50000"/>
                  </a:schemeClr>
                </a:solidFill>
                <a:cs typeface="HeshamNormal" pitchFamily="2" charset="-78"/>
              </a:rPr>
              <a:t>اولا : المبادئ الإسلامية حماية البيئة :</a:t>
            </a:r>
            <a:r>
              <a:rPr lang="ar-AE" sz="3200" b="1" u="sng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en-US" sz="3200" b="1" u="sng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57400"/>
            <a:ext cx="9144000" cy="5867400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ar-AE" dirty="0">
                <a:solidFill>
                  <a:srgbClr val="FFFF99"/>
                </a:solidFill>
                <a:cs typeface="HeshamNormal" pitchFamily="2" charset="-78"/>
              </a:rPr>
              <a:t>1</a:t>
            </a:r>
            <a:r>
              <a:rPr lang="ar-AE" u="sng" dirty="0">
                <a:solidFill>
                  <a:srgbClr val="FFFF99"/>
                </a:solidFill>
                <a:cs typeface="HeshamNormal" pitchFamily="2" charset="-78"/>
              </a:rPr>
              <a:t>:</a:t>
            </a:r>
            <a:r>
              <a:rPr lang="ar-AE" u="sng" dirty="0">
                <a:solidFill>
                  <a:srgbClr val="008000"/>
                </a:solidFill>
                <a:cs typeface="HeshamNormal" pitchFamily="2" charset="-78"/>
              </a:rPr>
              <a:t>	مبدأ </a:t>
            </a:r>
            <a:r>
              <a:rPr lang="ar-SA" u="sng" dirty="0">
                <a:solidFill>
                  <a:srgbClr val="008000"/>
                </a:solidFill>
                <a:cs typeface="HeshamNormal" pitchFamily="2" charset="-78"/>
              </a:rPr>
              <a:t>الخلافة :</a:t>
            </a:r>
            <a:r>
              <a:rPr lang="ar-SA" dirty="0">
                <a:solidFill>
                  <a:srgbClr val="008000"/>
                </a:solidFill>
                <a:cs typeface="HeshamNormal" pitchFamily="2" charset="-78"/>
              </a:rPr>
              <a:t>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cs typeface="HeshamNormal" pitchFamily="2" charset="-78"/>
              </a:rPr>
              <a:t>ان علاقة الإنسان بالبيئة ليست تملكية بل علاقة استئمان على أمانة .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cs typeface="HeshamNormal" pitchFamily="2" charset="-78"/>
              </a:rPr>
              <a:t>2:   	</a:t>
            </a:r>
            <a:r>
              <a:rPr lang="ar-SA" u="sng" dirty="0">
                <a:solidFill>
                  <a:srgbClr val="008000"/>
                </a:solidFill>
                <a:cs typeface="HeshamNormal" pitchFamily="2" charset="-78"/>
              </a:rPr>
              <a:t>مبدأ العلم :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cs typeface="HeshamNormal" pitchFamily="2" charset="-78"/>
              </a:rPr>
              <a:t>الإنسان مطالب بالعلم لأنه مفتاح  معرفة البيئة واكتشاف  قوانين التسخير الإلهي فيها وطرق حمايتها.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cs typeface="HeshamNormal" pitchFamily="2" charset="-78"/>
              </a:rPr>
              <a:t>3: </a:t>
            </a:r>
            <a:r>
              <a:rPr lang="ar-SA" dirty="0">
                <a:solidFill>
                  <a:srgbClr val="008000"/>
                </a:solidFill>
                <a:cs typeface="HeshamNormal" pitchFamily="2" charset="-78"/>
              </a:rPr>
              <a:t>	</a:t>
            </a:r>
            <a:r>
              <a:rPr lang="ar-SA" u="sng" dirty="0">
                <a:solidFill>
                  <a:srgbClr val="008000"/>
                </a:solidFill>
                <a:cs typeface="HeshamNormal" pitchFamily="2" charset="-78"/>
              </a:rPr>
              <a:t>مبدأ ((لا ضرر و لاضرار ))</a:t>
            </a:r>
            <a:endParaRPr lang="ar-SA" u="sng" dirty="0">
              <a:solidFill>
                <a:srgbClr val="FFFF99"/>
              </a:solidFill>
              <a:cs typeface="HeshamNormal" pitchFamily="2" charset="-78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cs typeface="HeshamNormal" pitchFamily="2" charset="-78"/>
              </a:rPr>
              <a:t> فالضرر محرم سواء للنفس أو للغير .</a:t>
            </a:r>
          </a:p>
          <a:p>
            <a:pPr marL="609600" indent="-609600">
              <a:buFont typeface="Wingdings" pitchFamily="2" charset="2"/>
              <a:buNone/>
            </a:pPr>
            <a:endParaRPr lang="en-US" dirty="0">
              <a:solidFill>
                <a:srgbClr val="FFFF99"/>
              </a:solidFill>
              <a:cs typeface="HeshamNormal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6461" y="0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الاسلام وحماية عناصر البيئة </a:t>
            </a:r>
            <a:endParaRPr lang="en-US" sz="5400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-304800"/>
            <a:ext cx="9144000" cy="6858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ar-SA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4:		</a:t>
            </a:r>
            <a:r>
              <a:rPr lang="ar-SA" u="sng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مبدأ الرقابة الذاتية :</a:t>
            </a: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الوازع الديني يمثل قوة وقائية لحماية البيئة من الفساد  وان  غابت  الرقابة الخارجية </a:t>
            </a:r>
            <a:r>
              <a:rPr lang="ar-SA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.</a:t>
            </a:r>
            <a:endParaRPr lang="ar-EG" sz="2400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endParaRPr lang="ar-SA" sz="24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5:	</a:t>
            </a:r>
            <a:r>
              <a:rPr lang="ar-SA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	</a:t>
            </a:r>
            <a:r>
              <a:rPr lang="ar-SA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مبدأ المسؤولية الشخصية :</a:t>
            </a:r>
            <a:endParaRPr lang="ar-SA" u="sng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الإنسان مسائل عن كل </a:t>
            </a:r>
            <a:r>
              <a:rPr lang="ar-SA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تصرفاته </a:t>
            </a: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تجاه البيئة </a:t>
            </a: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الدليل 1: 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قال تعالى 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ecoType Thuluth" pitchFamily="2" charset="-78"/>
              </a:rPr>
              <a:t>((  </a:t>
            </a:r>
            <a:r>
              <a:rPr lang="ar-SA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-Kharashi 59 Naskh" pitchFamily="2" charset="-78"/>
              </a:rPr>
              <a:t>ولا تفسدوا في الأرض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ecoType Thuluth" pitchFamily="2" charset="-78"/>
              </a:rPr>
              <a:t> ))  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DecoType Thuluth" pitchFamily="2" charset="-78"/>
              </a:rPr>
              <a:t>}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abic Transparent" pitchFamily="2" charset="-78"/>
              </a:rPr>
              <a:t>الأعراف 56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abic Transparent" pitchFamily="2" charset="-78"/>
              </a:rPr>
              <a:t>{</a:t>
            </a: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الدليل 2: 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قوله ( 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-Kharashi 59 Naskh" pitchFamily="2" charset="-78"/>
              </a:rPr>
              <a:t>صلى الله عليه وسلم</a:t>
            </a:r>
            <a:r>
              <a:rPr lang="ar-SA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)  (كلكم راع و كلكم مسؤول عن رعيته </a:t>
            </a:r>
            <a:r>
              <a:rPr lang="ar-SA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)</a:t>
            </a:r>
            <a:endParaRPr lang="ar-EG" sz="24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CS Erwah S_U normal." pitchFamily="2" charset="-78"/>
              </a:rPr>
              <a:t>		</a:t>
            </a:r>
            <a:endParaRPr lang="ar-EG" sz="2400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CS Erwah S_U normal." pitchFamily="2" charset="-78"/>
            </a:endParaRPr>
          </a:p>
          <a:p>
            <a:pPr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CS Erwah S_U normal." pitchFamily="2" charset="-78"/>
              </a:rPr>
              <a:t>	</a:t>
            </a:r>
            <a:r>
              <a:rPr lang="ar-SA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6:	</a:t>
            </a:r>
            <a:r>
              <a:rPr lang="ar-SA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مبدأ </a:t>
            </a:r>
            <a:r>
              <a:rPr lang="ar-SA" u="sng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الجزاء :</a:t>
            </a:r>
          </a:p>
          <a:p>
            <a:pPr>
              <a:buNone/>
            </a:pPr>
            <a:r>
              <a:rPr lang="ar-SA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الدليل 1: </a:t>
            </a:r>
            <a:r>
              <a:rPr lang="ar-SA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قال تعالى : ((</a:t>
            </a:r>
            <a:r>
              <a:rPr lang="ar-SA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-Kharashi 59 Naskh" pitchFamily="2" charset="-78"/>
              </a:rPr>
              <a:t>لله ملك السموات والأرض  وما فيهن  وهو على كل شيء قدير</a:t>
            </a:r>
            <a:r>
              <a:rPr lang="ar-SA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))</a:t>
            </a:r>
            <a:r>
              <a:rPr lang="ar-SA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					</a:t>
            </a:r>
            <a:r>
              <a:rPr lang="en-US" sz="24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} </a:t>
            </a:r>
            <a:r>
              <a:rPr lang="ar-SA" sz="24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المائدة 120</a:t>
            </a:r>
            <a:r>
              <a:rPr lang="en-US" sz="24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{</a:t>
            </a:r>
          </a:p>
          <a:p>
            <a:pPr>
              <a:buNone/>
            </a:pPr>
            <a:r>
              <a:rPr lang="ar-SA" sz="24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فالإساءة </a:t>
            </a:r>
            <a:r>
              <a:rPr lang="ar-SA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أ</a:t>
            </a:r>
            <a:r>
              <a:rPr lang="ar-EG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و</a:t>
            </a:r>
            <a:r>
              <a:rPr lang="ar-SA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ا</a:t>
            </a:r>
            <a:r>
              <a:rPr lang="ar-EG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الاحسان</a:t>
            </a:r>
            <a:r>
              <a:rPr lang="ar-SA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</a:t>
            </a:r>
            <a:r>
              <a:rPr lang="ar-AE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</a:t>
            </a:r>
            <a:r>
              <a:rPr lang="ar-AE" sz="24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الى  أي مخلوق في هذا الملك العظيم ، مهما كان صغرهما يقابل عند الله بالجزاء.</a:t>
            </a:r>
          </a:p>
          <a:p>
            <a:pPr>
              <a:buNone/>
            </a:pPr>
            <a:r>
              <a:rPr lang="ar-AE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الدليل 2:</a:t>
            </a:r>
            <a:r>
              <a:rPr lang="ar-SA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 </a:t>
            </a:r>
            <a:r>
              <a:rPr lang="ar-SA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</a:rPr>
              <a:t>قال تعالى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  <a:sym typeface="Wingdings" pitchFamily="2" charset="2"/>
              </a:rPr>
              <a:t>:</a:t>
            </a:r>
            <a:r>
              <a:rPr lang="ar-SA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eshamNormal" pitchFamily="2" charset="-78"/>
                <a:sym typeface="Wingdings" pitchFamily="2" charset="2"/>
              </a:rPr>
              <a:t>(( </a:t>
            </a:r>
            <a:r>
              <a:rPr lang="ar-SA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-Kharashi 59 Naskh" pitchFamily="2" charset="-78"/>
                <a:sym typeface="Wingdings" pitchFamily="2" charset="2"/>
              </a:rPr>
              <a:t>فمن يعمل مثقال ذرة خيرا يره ، ومن يعمل مثقال ذرة   شرا   يره ))</a:t>
            </a:r>
            <a:r>
              <a:rPr lang="ar-SA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-Kharashi 59 Naskh" pitchFamily="2" charset="-78"/>
                <a:sym typeface="Wingdings" pitchFamily="2" charset="2"/>
              </a:rPr>
              <a:t>				</a:t>
            </a:r>
            <a:endParaRPr lang="en-US" sz="24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abic Transparent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2400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CS Erwah S_U normal." pitchFamily="2" charset="-78"/>
              </a:rPr>
              <a:t>					</a:t>
            </a:r>
            <a:endParaRPr lang="en-US" sz="24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CS Erwah S_U normal." pitchFamily="2" charset="-78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5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5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5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5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5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5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sz="3200" b="1" u="sng" dirty="0">
                <a:solidFill>
                  <a:srgbClr val="FFC000"/>
                </a:solidFill>
                <a:cs typeface="HeshamNormal" pitchFamily="2" charset="-78"/>
              </a:rPr>
              <a:t>ثانيا : مظاهر حماية الإسلام لعناصر البيئة :</a:t>
            </a:r>
            <a:endParaRPr lang="en-US" sz="3200" b="1" u="sng" dirty="0">
              <a:solidFill>
                <a:srgbClr val="FFC000"/>
              </a:solidFill>
              <a:cs typeface="HeshamNormal" pitchFamily="2" charset="-78"/>
            </a:endParaRPr>
          </a:p>
        </p:txBody>
      </p:sp>
      <p:sp>
        <p:nvSpPr>
          <p:cNvPr id="1576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marL="609600" indent="-609600"/>
            <a:r>
              <a:rPr lang="ar-SA" b="1" u="sng" dirty="0">
                <a:solidFill>
                  <a:srgbClr val="00FF00"/>
                </a:solidFill>
                <a:cs typeface="HeshamNormal" pitchFamily="2" charset="-78"/>
              </a:rPr>
              <a:t>حماية الماء :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ar-SA" b="1" dirty="0">
                <a:effectLst/>
                <a:cs typeface="HeshamNormal" pitchFamily="2" charset="-78"/>
              </a:rPr>
              <a:t>توجيه الإنسان للمحافظة على الماء من خلال بيان دوره الرئيسي لاستمرار الحياة ووجودها .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0000"/>
                </a:solidFill>
                <a:cs typeface="HeshamNormal" pitchFamily="2" charset="-78"/>
              </a:rPr>
              <a:t>الدليل :</a:t>
            </a:r>
            <a:r>
              <a:rPr lang="ar-SA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قال تعالى : ((</a:t>
            </a:r>
            <a:r>
              <a:rPr lang="ar-SA" b="1" dirty="0">
                <a:solidFill>
                  <a:srgbClr val="FFFF00"/>
                </a:solidFill>
                <a:cs typeface="Al-Kharashi 59 Naskh" pitchFamily="2" charset="-78"/>
              </a:rPr>
              <a:t>و جعلنا من الماء كل شيء حي</a:t>
            </a:r>
            <a:r>
              <a:rPr lang="ar-SA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)) </a:t>
            </a:r>
            <a:r>
              <a:rPr lang="ar-SA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</a:t>
            </a:r>
            <a:r>
              <a:rPr lang="en-US" dirty="0">
                <a:solidFill>
                  <a:srgbClr val="FFFF00"/>
                </a:solidFill>
                <a:cs typeface="HeshamNormal" pitchFamily="2" charset="-78"/>
              </a:rPr>
              <a:t>}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 ا</a:t>
            </a:r>
            <a:r>
              <a:rPr lang="ar-SA" dirty="0">
                <a:solidFill>
                  <a:srgbClr val="FFFF00"/>
                </a:solidFill>
                <a:cs typeface="Arabic Transparent" pitchFamily="2" charset="-78"/>
              </a:rPr>
              <a:t>لأنبياء 30</a:t>
            </a:r>
            <a:r>
              <a:rPr lang="en-US" dirty="0">
                <a:solidFill>
                  <a:srgbClr val="FFFF00"/>
                </a:solidFill>
                <a:cs typeface="Arabic Transparent" pitchFamily="2" charset="-78"/>
              </a:rPr>
              <a:t>{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abic Transparent" pitchFamily="2" charset="-78"/>
              </a:rPr>
              <a:t> </a:t>
            </a:r>
          </a:p>
          <a:p>
            <a:pPr marL="609600" indent="-609600">
              <a:buFont typeface="Wingdings" pitchFamily="2" charset="2"/>
              <a:buAutoNum type="arabicPeriod" startAt="2"/>
            </a:pPr>
            <a:r>
              <a:rPr lang="ar-SA" b="1" dirty="0">
                <a:effectLst/>
                <a:cs typeface="HeshamNormal" pitchFamily="2" charset="-78"/>
              </a:rPr>
              <a:t>تسخير الماء للإنسان .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CCFF"/>
                </a:solidFill>
                <a:cs typeface="HeshamNormal" pitchFamily="2" charset="-78"/>
              </a:rPr>
              <a:t>و سنة التسخير  تكشف العلاقة بين الإنسان و الماء فهو موظف لنفعه و مسخر لخدمته والإنسان مسؤول عنه .</a:t>
            </a:r>
            <a:endParaRPr lang="en-US" dirty="0">
              <a:solidFill>
                <a:srgbClr val="FFCCFF"/>
              </a:solidFill>
              <a:cs typeface="HeshamNormal" pitchFamily="2" charset="-78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ar-SA" dirty="0">
                <a:solidFill>
                  <a:srgbClr val="FF0000"/>
                </a:solidFill>
                <a:cs typeface="HeshamNormal" pitchFamily="2" charset="-78"/>
              </a:rPr>
              <a:t>الدليل1:</a:t>
            </a:r>
            <a:r>
              <a:rPr lang="ar-SA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abic Transparent" pitchFamily="2" charset="-78"/>
              </a:rPr>
              <a:t> </a:t>
            </a:r>
            <a:r>
              <a:rPr lang="ar-SA" b="1" dirty="0">
                <a:solidFill>
                  <a:srgbClr val="FFFF00"/>
                </a:solidFill>
                <a:cs typeface="Al-Kharashi 59 Naskh" pitchFamily="2" charset="-78"/>
              </a:rPr>
              <a:t>قال تعالى : (( الله الذي سخر لكم البحر )) </a:t>
            </a:r>
            <a:r>
              <a:rPr lang="en-US" b="1" dirty="0">
                <a:solidFill>
                  <a:srgbClr val="FFFF00"/>
                </a:solidFill>
                <a:cs typeface="Al-Kharashi 59 Naskh" pitchFamily="2" charset="-78"/>
              </a:rPr>
              <a:t>}</a:t>
            </a:r>
            <a:r>
              <a:rPr lang="ar-SA" b="1" dirty="0">
                <a:solidFill>
                  <a:srgbClr val="FFFF00"/>
                </a:solidFill>
                <a:cs typeface="Al-Kharashi 59 Naskh" pitchFamily="2" charset="-78"/>
              </a:rPr>
              <a:t>الجاثية 12</a:t>
            </a:r>
            <a:r>
              <a:rPr lang="en-US" b="1" dirty="0">
                <a:solidFill>
                  <a:srgbClr val="FFFF00"/>
                </a:solidFill>
                <a:cs typeface="Al-Kharashi 59 Naskh" pitchFamily="2" charset="-78"/>
              </a:rPr>
              <a:t>{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AE" dirty="0">
                <a:solidFill>
                  <a:srgbClr val="FF0000"/>
                </a:solidFill>
                <a:cs typeface="HeshamNormal" pitchFamily="2" charset="-78"/>
              </a:rPr>
              <a:t>الدليل 2:</a:t>
            </a:r>
            <a:r>
              <a:rPr lang="ar-SA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HeshamNormal" pitchFamily="2" charset="-78"/>
              </a:rPr>
              <a:t> </a:t>
            </a:r>
            <a:r>
              <a:rPr lang="ar-SA" b="1" dirty="0">
                <a:solidFill>
                  <a:srgbClr val="FFFF00"/>
                </a:solidFill>
                <a:cs typeface="Al-Kharashi 59 Naskh" pitchFamily="2" charset="-78"/>
              </a:rPr>
              <a:t>قال تعالى : (( و سخر لكم الأنهار ))	 </a:t>
            </a:r>
            <a:r>
              <a:rPr lang="en-US" b="1" dirty="0">
                <a:solidFill>
                  <a:srgbClr val="FFFF00"/>
                </a:solidFill>
                <a:cs typeface="Al-Kharashi 59 Naskh" pitchFamily="2" charset="-78"/>
              </a:rPr>
              <a:t>}</a:t>
            </a:r>
            <a:r>
              <a:rPr lang="ar-SA" b="1" dirty="0">
                <a:solidFill>
                  <a:srgbClr val="FFFF00"/>
                </a:solidFill>
                <a:cs typeface="Al-Kharashi 59 Naskh" pitchFamily="2" charset="-78"/>
              </a:rPr>
              <a:t>ابراهيم 32 </a:t>
            </a:r>
            <a:r>
              <a:rPr lang="en-US" b="1" dirty="0">
                <a:solidFill>
                  <a:srgbClr val="FFFF00"/>
                </a:solidFill>
                <a:cs typeface="Al-Kharashi 59 Naskh" pitchFamily="2" charset="-78"/>
              </a:rPr>
              <a:t>{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chemeClr val="folHlink"/>
                </a:solidFill>
                <a:cs typeface="HeshamNormal" pitchFamily="2" charset="-78"/>
              </a:rPr>
              <a:t>3</a:t>
            </a:r>
            <a:r>
              <a:rPr lang="ar-SA" b="1" dirty="0">
                <a:effectLst/>
                <a:cs typeface="HeshamNormal" pitchFamily="2" charset="-78"/>
              </a:rPr>
              <a:t>: تحديد الشرع لضوابط الانتفاع بالثروة المائية ومنها: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000000"/>
                </a:solidFill>
                <a:effectLst/>
                <a:latin typeface="Arial Black" pitchFamily="34" charset="0"/>
                <a:cs typeface="Arabic Transparent" pitchFamily="2" charset="-78"/>
              </a:rPr>
              <a:t>*عدم الاسراف :</a:t>
            </a:r>
          </a:p>
          <a:p>
            <a:pPr>
              <a:buFont typeface="Wingdings" pitchFamily="2" charset="2"/>
              <a:buNone/>
            </a:pPr>
            <a:r>
              <a:rPr lang="ar-SA" dirty="0">
                <a:solidFill>
                  <a:srgbClr val="FF0000"/>
                </a:solidFill>
                <a:cs typeface="HeshamNormal" pitchFamily="2" charset="-78"/>
              </a:rPr>
              <a:t>الدليل: </a:t>
            </a:r>
            <a:r>
              <a:rPr lang="ar-SA" sz="3600" dirty="0">
                <a:solidFill>
                  <a:srgbClr val="FFFF00"/>
                </a:solidFill>
                <a:cs typeface="HeshamNormal" pitchFamily="2" charset="-78"/>
              </a:rPr>
              <a:t>قال ( </a:t>
            </a:r>
            <a:r>
              <a:rPr lang="ar-SA" sz="3600" dirty="0">
                <a:solidFill>
                  <a:srgbClr val="FFFF00"/>
                </a:solidFill>
                <a:cs typeface="Al-Kharashi 59 Naskh" pitchFamily="2" charset="-78"/>
              </a:rPr>
              <a:t>صلى الله عليه وسلم</a:t>
            </a:r>
            <a:r>
              <a:rPr lang="ar-SA" sz="3600" dirty="0">
                <a:solidFill>
                  <a:srgbClr val="FFFF00"/>
                </a:solidFill>
                <a:cs typeface="HeshamNormal" pitchFamily="2" charset="-78"/>
              </a:rPr>
              <a:t> ) (( لا تسرف ولو كنت على نهر جار ))</a:t>
            </a:r>
          </a:p>
          <a:p>
            <a:pPr>
              <a:buFont typeface="Wingdings" pitchFamily="2" charset="2"/>
              <a:buNone/>
            </a:pPr>
            <a:endParaRPr lang="en-US" dirty="0" smtClean="0">
              <a:solidFill>
                <a:srgbClr val="008000"/>
              </a:solidFill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endParaRPr lang="en-US" dirty="0" smtClean="0">
              <a:solidFill>
                <a:srgbClr val="008000"/>
              </a:solidFill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endParaRPr lang="ar-SA" dirty="0">
              <a:solidFill>
                <a:srgbClr val="008000"/>
              </a:solidFill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000000"/>
                </a:solidFill>
                <a:effectLst/>
                <a:latin typeface="Arial Black" pitchFamily="34" charset="0"/>
                <a:cs typeface="Arabic Transparent" pitchFamily="2" charset="-78"/>
              </a:rPr>
              <a:t>*عدم الإضرار : </a:t>
            </a:r>
          </a:p>
          <a:p>
            <a:pPr>
              <a:buFont typeface="Wingdings" pitchFamily="2" charset="2"/>
              <a:buNone/>
            </a:pPr>
            <a:r>
              <a:rPr lang="ar-SA" dirty="0">
                <a:solidFill>
                  <a:srgbClr val="FF0000"/>
                </a:solidFill>
                <a:cs typeface="HeshamNormal" pitchFamily="2" charset="-78"/>
              </a:rPr>
              <a:t>الدليل: 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قال تعالى: (( </a:t>
            </a:r>
            <a:r>
              <a:rPr lang="ar-SA" sz="3600" dirty="0">
                <a:solidFill>
                  <a:srgbClr val="FFFF00"/>
                </a:solidFill>
                <a:cs typeface="Al-Kharashi 59 Naskh" pitchFamily="2" charset="-78"/>
              </a:rPr>
              <a:t>ظهر الفساد في البر و البحر  بما كسبت  أيدي الناس ليذيقهم بعض الذي عملوا  لعلهم يرجعون ))	</a:t>
            </a:r>
            <a:r>
              <a:rPr lang="en-US" sz="3600" dirty="0">
                <a:solidFill>
                  <a:srgbClr val="FFFF00"/>
                </a:solidFill>
                <a:cs typeface="Al-Kharashi 59 Naskh" pitchFamily="2" charset="-78"/>
              </a:rPr>
              <a:t>}</a:t>
            </a:r>
            <a:r>
              <a:rPr lang="ar-SA" sz="3600" dirty="0">
                <a:solidFill>
                  <a:srgbClr val="FFFF00"/>
                </a:solidFill>
                <a:cs typeface="Al-Kharashi 59 Naskh" pitchFamily="2" charset="-78"/>
              </a:rPr>
              <a:t>الروم  41</a:t>
            </a:r>
            <a:r>
              <a:rPr lang="en-US" sz="3600" dirty="0">
                <a:solidFill>
                  <a:srgbClr val="FFFF00"/>
                </a:solidFill>
                <a:cs typeface="Al-Kharashi 59 Naskh" pitchFamily="2" charset="-78"/>
              </a:rPr>
              <a:t>{</a:t>
            </a:r>
          </a:p>
          <a:p>
            <a:pPr>
              <a:buFont typeface="Wingdings" pitchFamily="2" charset="2"/>
              <a:buNone/>
            </a:pPr>
            <a:endParaRPr lang="en-US" b="1" dirty="0">
              <a:solidFill>
                <a:srgbClr val="FF0000"/>
              </a:solidFill>
              <a:cs typeface="HeshamNormal" pitchFamily="2" charset="-78"/>
            </a:endParaRPr>
          </a:p>
        </p:txBody>
      </p:sp>
      <p:pic>
        <p:nvPicPr>
          <p:cNvPr id="175109" name="Picture 5" descr="C:\Documents and Settings\arm\My Documents\My Pictures\301207wom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514600"/>
            <a:ext cx="1901825" cy="19018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1751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609600"/>
            <a:ext cx="9144000" cy="6248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chemeClr val="folHlink"/>
                </a:solidFill>
                <a:cs typeface="Al-Kharashi 59 Naskh" pitchFamily="2" charset="-78"/>
              </a:rPr>
              <a:t>4</a:t>
            </a:r>
            <a:r>
              <a:rPr lang="ar-SA" b="1" dirty="0">
                <a:effectLst/>
                <a:cs typeface="HeshamNormal" pitchFamily="2" charset="-78"/>
              </a:rPr>
              <a:t>: التحذير من الملوثات  التي تضر بسلامة المياه :</a:t>
            </a:r>
          </a:p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rgbClr val="FF0000"/>
                </a:solidFill>
                <a:cs typeface="HeshamNormal" pitchFamily="2" charset="-78"/>
              </a:rPr>
              <a:t>الدليل1:  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قال ( </a:t>
            </a:r>
            <a:r>
              <a:rPr lang="ar-SA" sz="2800" dirty="0">
                <a:solidFill>
                  <a:srgbClr val="FFFF00"/>
                </a:solidFill>
                <a:cs typeface="Al-Kharashi 59 Naskh" pitchFamily="2" charset="-78"/>
              </a:rPr>
              <a:t>صلى  الله عليه وسلم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 ) : (( </a:t>
            </a:r>
            <a:r>
              <a:rPr lang="ar-SA" sz="2800" b="1" dirty="0">
                <a:solidFill>
                  <a:srgbClr val="FFFF00"/>
                </a:solidFill>
                <a:cs typeface="HeshamNormal" pitchFamily="2" charset="-78"/>
              </a:rPr>
              <a:t>لا يبولن أحدكم في الماء الدائم الذي لا يجري ثم يغتسل فيه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 ) )</a:t>
            </a:r>
            <a:r>
              <a:rPr lang="ar-SA" sz="3600" b="1" dirty="0">
                <a:solidFill>
                  <a:srgbClr val="FFFFFF"/>
                </a:solidFill>
                <a:cs typeface="HeshamNormal" pitchFamily="2" charset="-78"/>
              </a:rPr>
              <a:t>		 </a:t>
            </a:r>
            <a:r>
              <a:rPr lang="ar-SA" b="1" dirty="0">
                <a:solidFill>
                  <a:srgbClr val="FFFFFF"/>
                </a:solidFill>
                <a:cs typeface="HeshamNormal" pitchFamily="2" charset="-78"/>
              </a:rPr>
              <a:t>رواه بخاري </a:t>
            </a:r>
          </a:p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rgbClr val="FF0000"/>
                </a:solidFill>
                <a:cs typeface="HeshamNormal" pitchFamily="2" charset="-78"/>
              </a:rPr>
              <a:t>الدليل 2: </a:t>
            </a:r>
            <a:r>
              <a:rPr lang="ar-SA" sz="3600" b="1" dirty="0" smtClean="0">
                <a:solidFill>
                  <a:srgbClr val="FFFF00"/>
                </a:solidFill>
                <a:cs typeface="HeshamNormal" pitchFamily="2" charset="-78"/>
              </a:rPr>
              <a:t>قال ( </a:t>
            </a:r>
            <a:r>
              <a:rPr lang="ar-SA" sz="2800" dirty="0" smtClean="0">
                <a:solidFill>
                  <a:srgbClr val="FFFF00"/>
                </a:solidFill>
                <a:cs typeface="Al-Kharashi 59 Naskh" pitchFamily="2" charset="-78"/>
              </a:rPr>
              <a:t>صلى  الله عليه وسلم</a:t>
            </a:r>
            <a:r>
              <a:rPr lang="ar-SA" sz="3600" b="1" dirty="0" smtClean="0">
                <a:solidFill>
                  <a:srgbClr val="FFFF00"/>
                </a:solidFill>
                <a:cs typeface="HeshamNormal" pitchFamily="2" charset="-78"/>
              </a:rPr>
              <a:t> ) : (( </a:t>
            </a:r>
            <a:r>
              <a:rPr lang="ar-SA" sz="2800" b="1" dirty="0" smtClean="0">
                <a:solidFill>
                  <a:srgbClr val="FFFF00"/>
                </a:solidFill>
                <a:cs typeface="HeshamNormal" pitchFamily="2" charset="-78"/>
              </a:rPr>
              <a:t>اذا شرب أحدكم فلا يتنفس في الإناء</a:t>
            </a:r>
            <a:r>
              <a:rPr lang="ar-SA" sz="3600" b="1" dirty="0" smtClean="0">
                <a:solidFill>
                  <a:srgbClr val="FFFF00"/>
                </a:solidFill>
                <a:cs typeface="HeshamNormal" pitchFamily="2" charset="-78"/>
              </a:rPr>
              <a:t> )) </a:t>
            </a:r>
            <a:r>
              <a:rPr lang="ar-SA" sz="3600" b="1" dirty="0">
                <a:solidFill>
                  <a:srgbClr val="FFFFFF"/>
                </a:solidFill>
                <a:cs typeface="HeshamNormal" pitchFamily="2" charset="-78"/>
              </a:rPr>
              <a:t>					 </a:t>
            </a:r>
            <a:r>
              <a:rPr lang="ar-SA" b="1" dirty="0">
                <a:solidFill>
                  <a:srgbClr val="FFFFFF"/>
                </a:solidFill>
                <a:cs typeface="HeshamNormal" pitchFamily="2" charset="-78"/>
              </a:rPr>
              <a:t>رواه بخاري </a:t>
            </a:r>
          </a:p>
          <a:p>
            <a:pPr>
              <a:buFont typeface="Wingdings" pitchFamily="2" charset="2"/>
              <a:buNone/>
            </a:pPr>
            <a:r>
              <a:rPr lang="ar-SA" sz="3600" dirty="0">
                <a:solidFill>
                  <a:srgbClr val="FF0000"/>
                </a:solidFill>
                <a:cs typeface="HeshamNormal" pitchFamily="2" charset="-78"/>
              </a:rPr>
              <a:t>الدليل 3: 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قال ( </a:t>
            </a:r>
            <a:r>
              <a:rPr lang="ar-SA" sz="2800" dirty="0">
                <a:solidFill>
                  <a:srgbClr val="FFFF00"/>
                </a:solidFill>
                <a:cs typeface="Al-Kharashi 59 Naskh" pitchFamily="2" charset="-78"/>
              </a:rPr>
              <a:t>صلى  الله عليه وسلم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 ) : (( </a:t>
            </a:r>
            <a:r>
              <a:rPr lang="ar-SA" b="1" dirty="0">
                <a:solidFill>
                  <a:srgbClr val="FFFF00"/>
                </a:solidFill>
                <a:cs typeface="HeshamNormal" pitchFamily="2" charset="-78"/>
              </a:rPr>
              <a:t>أغلقوا الباب و أوكئوا السقاء أكفئوا الإناء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 ))		</a:t>
            </a:r>
            <a:r>
              <a:rPr lang="ar-SA" sz="3600" b="1" dirty="0">
                <a:solidFill>
                  <a:srgbClr val="FFFFFF"/>
                </a:solidFill>
                <a:cs typeface="HeshamNormal" pitchFamily="2" charset="-78"/>
              </a:rPr>
              <a:t>		</a:t>
            </a:r>
            <a:r>
              <a:rPr lang="ar-SA" dirty="0">
                <a:solidFill>
                  <a:srgbClr val="FFFFFF"/>
                </a:solidFill>
                <a:cs typeface="HeshamNormal" pitchFamily="2" charset="-78"/>
              </a:rPr>
              <a:t>رواه الترمذي </a:t>
            </a:r>
          </a:p>
          <a:p>
            <a:pPr>
              <a:buFont typeface="Wingdings" pitchFamily="2" charset="2"/>
              <a:buNone/>
            </a:pPr>
            <a:r>
              <a:rPr lang="ar-SA" sz="3600" dirty="0">
                <a:solidFill>
                  <a:srgbClr val="FF0000"/>
                </a:solidFill>
                <a:cs typeface="HeshamNormal" pitchFamily="2" charset="-78"/>
              </a:rPr>
              <a:t>الدليل 4:</a:t>
            </a:r>
            <a:r>
              <a:rPr lang="ar-SA" sz="3600" dirty="0">
                <a:solidFill>
                  <a:srgbClr val="FFFF00"/>
                </a:solidFill>
                <a:cs typeface="HeshamNormal" pitchFamily="2" charset="-78"/>
              </a:rPr>
              <a:t> </a:t>
            </a:r>
            <a:r>
              <a:rPr lang="ar-SA" sz="2400" dirty="0">
                <a:solidFill>
                  <a:srgbClr val="FFFF00"/>
                </a:solidFill>
                <a:cs typeface="HeshamNormal" pitchFamily="2" charset="-78"/>
              </a:rPr>
              <a:t>عن أبي  هريرة</a:t>
            </a:r>
            <a:r>
              <a:rPr lang="ar-SA" sz="3600" dirty="0">
                <a:solidFill>
                  <a:srgbClr val="FFFF00"/>
                </a:solidFill>
                <a:cs typeface="HeshamNormal" pitchFamily="2" charset="-78"/>
              </a:rPr>
              <a:t> </a:t>
            </a:r>
            <a:r>
              <a:rPr lang="ar-SA" sz="2000" dirty="0">
                <a:solidFill>
                  <a:srgbClr val="FFFF00"/>
                </a:solidFill>
                <a:cs typeface="HeshamNormal" pitchFamily="2" charset="-78"/>
              </a:rPr>
              <a:t>– </a:t>
            </a:r>
            <a:r>
              <a:rPr lang="ar-SA" sz="2000" b="1" dirty="0">
                <a:solidFill>
                  <a:srgbClr val="FFFF00"/>
                </a:solidFill>
                <a:cs typeface="HeshamNormal" pitchFamily="2" charset="-78"/>
              </a:rPr>
              <a:t>رضي الله عنه</a:t>
            </a:r>
            <a:r>
              <a:rPr lang="ar-SA" sz="2000" dirty="0">
                <a:solidFill>
                  <a:srgbClr val="FFFF00"/>
                </a:solidFill>
                <a:cs typeface="HeshamNormal" pitchFamily="2" charset="-78"/>
              </a:rPr>
              <a:t> – </a:t>
            </a:r>
            <a:r>
              <a:rPr lang="ar-SA" dirty="0">
                <a:solidFill>
                  <a:srgbClr val="FFFF00"/>
                </a:solidFill>
                <a:cs typeface="HeshamNormal" pitchFamily="2" charset="-78"/>
              </a:rPr>
              <a:t>قال : ((</a:t>
            </a:r>
            <a:r>
              <a:rPr lang="ar-SA" sz="2800" dirty="0">
                <a:solidFill>
                  <a:srgbClr val="FFFF00"/>
                </a:solidFill>
                <a:cs typeface="HeshamNormal" pitchFamily="2" charset="-78"/>
              </a:rPr>
              <a:t>نهى النبي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( </a:t>
            </a:r>
            <a:r>
              <a:rPr lang="ar-SA" sz="2400" dirty="0">
                <a:solidFill>
                  <a:srgbClr val="FFFF00"/>
                </a:solidFill>
                <a:cs typeface="Al-Kharashi 59 Naskh" pitchFamily="2" charset="-78"/>
              </a:rPr>
              <a:t>صلى  الله عليه وسلم)</a:t>
            </a:r>
            <a:r>
              <a:rPr lang="ar-SA" sz="3600" b="1" dirty="0">
                <a:solidFill>
                  <a:srgbClr val="FFFF00"/>
                </a:solidFill>
                <a:cs typeface="HeshamNormal" pitchFamily="2" charset="-78"/>
              </a:rPr>
              <a:t>  </a:t>
            </a:r>
            <a:endParaRPr lang="en-US" sz="3600" b="1" dirty="0">
              <a:solidFill>
                <a:srgbClr val="FFFF00"/>
              </a:solidFill>
              <a:cs typeface="HeshamNormal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FF00"/>
                </a:solidFill>
                <a:cs typeface="HeshamNormal" pitchFamily="2" charset="-78"/>
              </a:rPr>
              <a:t>أن يشرب من في  السقاء )) 			 رواه بخاري </a:t>
            </a:r>
            <a:endParaRPr lang="en-US" b="1" dirty="0">
              <a:solidFill>
                <a:srgbClr val="FFFF00"/>
              </a:solidFill>
              <a:cs typeface="HeshamNormal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6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6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382000" cy="1112838"/>
          </a:xfrm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n-US" sz="5400" i="1" u="sng" dirty="0" smtClean="0">
                <a:solidFill>
                  <a:srgbClr val="FCFEFF"/>
                </a:solidFill>
                <a:cs typeface="Al-Kharashi 9" pitchFamily="2" charset="-78"/>
              </a:rPr>
              <a:t> </a:t>
            </a:r>
            <a:r>
              <a:rPr lang="ar-SA" sz="5400" i="1" u="sng" dirty="0" smtClean="0">
                <a:solidFill>
                  <a:srgbClr val="FCFEFF"/>
                </a:solidFill>
                <a:cs typeface="Al-Kharashi 9" pitchFamily="2" charset="-78"/>
              </a:rPr>
              <a:t>حماية </a:t>
            </a:r>
            <a:r>
              <a:rPr lang="ar-SA" sz="5400" i="1" u="sng" dirty="0">
                <a:solidFill>
                  <a:srgbClr val="FCFEFF"/>
                </a:solidFill>
                <a:cs typeface="Al-Kharashi 9" pitchFamily="2" charset="-78"/>
              </a:rPr>
              <a:t>الأرض</a:t>
            </a:r>
            <a:r>
              <a:rPr lang="ar-SA" u="sng" dirty="0">
                <a:solidFill>
                  <a:srgbClr val="FCFEFF"/>
                </a:solidFill>
              </a:rPr>
              <a:t> </a:t>
            </a:r>
            <a:endParaRPr lang="en-US" u="sng" dirty="0">
              <a:solidFill>
                <a:srgbClr val="FCFEFF"/>
              </a:solidFill>
            </a:endParaRP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54864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ar-SA" sz="3600" b="1" dirty="0" smtClean="0">
                <a:solidFill>
                  <a:schemeClr val="folHlink"/>
                </a:solidFill>
              </a:rPr>
              <a:t>التكليف الإلهي للإنسان بأعمار الأرض</a:t>
            </a:r>
            <a:r>
              <a:rPr lang="ar-SA" sz="3600" dirty="0" smtClean="0">
                <a:solidFill>
                  <a:schemeClr val="folHlink"/>
                </a:solidFill>
              </a:rPr>
              <a:t> 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sz="4000" dirty="0" smtClean="0">
                <a:solidFill>
                  <a:srgbClr val="FF0000"/>
                </a:solidFill>
              </a:rPr>
              <a:t>الدليل :</a:t>
            </a:r>
            <a:r>
              <a:rPr lang="ar-SA" sz="4000" dirty="0" smtClean="0">
                <a:solidFill>
                  <a:srgbClr val="006600"/>
                </a:solidFill>
              </a:rPr>
              <a:t> </a:t>
            </a:r>
            <a:r>
              <a:rPr lang="ar-SA" sz="4000" b="1" dirty="0" smtClean="0">
                <a:solidFill>
                  <a:srgbClr val="FFFF00"/>
                </a:solidFill>
              </a:rPr>
              <a:t>((</a:t>
            </a:r>
            <a:r>
              <a:rPr lang="ar-SA" sz="3600" b="1" dirty="0" smtClean="0">
                <a:solidFill>
                  <a:srgbClr val="FFFF00"/>
                </a:solidFill>
                <a:cs typeface="Al-Kharashi 59 Naskh" pitchFamily="2" charset="-78"/>
              </a:rPr>
              <a:t>هوانشأكم من الأرض واستعمركم فيها</a:t>
            </a:r>
            <a:r>
              <a:rPr lang="ar-SA" sz="4000" b="1" dirty="0" smtClean="0">
                <a:solidFill>
                  <a:srgbClr val="FFFF00"/>
                </a:solidFill>
              </a:rPr>
              <a:t>))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b="1" dirty="0" smtClean="0">
                <a:solidFill>
                  <a:srgbClr val="FF0000"/>
                </a:solidFill>
              </a:rPr>
              <a:t>2</a:t>
            </a:r>
            <a:r>
              <a:rPr lang="ar-SA" sz="4000" b="1" dirty="0" smtClean="0">
                <a:solidFill>
                  <a:schemeClr val="folHlink"/>
                </a:solidFill>
              </a:rPr>
              <a:t>: </a:t>
            </a:r>
            <a:r>
              <a:rPr lang="ar-SA" sz="3600" b="1" dirty="0" smtClean="0">
                <a:solidFill>
                  <a:schemeClr val="folHlink"/>
                </a:solidFill>
              </a:rPr>
              <a:t>الدعوة الى تطهير الأرض من كل المدنسات</a:t>
            </a:r>
            <a:r>
              <a:rPr lang="ar-SA" sz="3600" b="1" dirty="0" smtClean="0">
                <a:solidFill>
                  <a:srgbClr val="006600"/>
                </a:solidFill>
              </a:rPr>
              <a:t>   	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b="1" dirty="0" smtClean="0">
                <a:solidFill>
                  <a:srgbClr val="FFCCFF"/>
                </a:solidFill>
              </a:rPr>
              <a:t>لماذا؟؟               </a:t>
            </a:r>
            <a:r>
              <a:rPr lang="ar-SA" dirty="0" smtClean="0">
                <a:solidFill>
                  <a:srgbClr val="FFCCFF"/>
                </a:solidFill>
              </a:rPr>
              <a:t>لأنها موضع للصلاة والطهارة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sz="4000" dirty="0" smtClean="0">
                <a:solidFill>
                  <a:srgbClr val="FF0000"/>
                </a:solidFill>
              </a:rPr>
              <a:t>الدليل :</a:t>
            </a:r>
            <a:r>
              <a:rPr lang="ar-SA" sz="4000" dirty="0" smtClean="0">
                <a:solidFill>
                  <a:srgbClr val="FFFF00"/>
                </a:solidFill>
              </a:rPr>
              <a:t>قال </a:t>
            </a:r>
            <a:r>
              <a:rPr lang="ar-SA" sz="2400" dirty="0" smtClean="0">
                <a:solidFill>
                  <a:srgbClr val="FFFF00"/>
                </a:solidFill>
                <a:cs typeface="Al-Kharashi 59 Naskh" pitchFamily="2" charset="-78"/>
              </a:rPr>
              <a:t>(صلى الله عليه وسلم): </a:t>
            </a:r>
            <a:r>
              <a:rPr lang="ar-SA" dirty="0" smtClean="0">
                <a:solidFill>
                  <a:srgbClr val="FFFF00"/>
                </a:solidFill>
                <a:cs typeface="Al-Kharashi 59 Naskh" pitchFamily="2" charset="-78"/>
              </a:rPr>
              <a:t>(</a:t>
            </a:r>
            <a:r>
              <a:rPr lang="ar-SA" b="1" dirty="0" smtClean="0">
                <a:solidFill>
                  <a:srgbClr val="FFFF00"/>
                </a:solidFill>
                <a:cs typeface="Al-Kharashi 59 Naskh" pitchFamily="2" charset="-78"/>
              </a:rPr>
              <a:t>جعلت لي الأرض مسجدا وطهورا</a:t>
            </a:r>
            <a:r>
              <a:rPr lang="ar-SA" dirty="0" smtClean="0">
                <a:solidFill>
                  <a:srgbClr val="FFFF00"/>
                </a:solidFill>
                <a:cs typeface="Al-Kharashi 59 Naskh" pitchFamily="2" charset="-78"/>
              </a:rPr>
              <a:t> 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4572000"/>
            <a:ext cx="80772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ar-SA" sz="3200" dirty="0">
                <a:solidFill>
                  <a:srgbClr val="FF0000"/>
                </a:solidFill>
                <a:cs typeface="Al-Kharashi 59 Naskh" pitchFamily="2" charset="-78"/>
              </a:rPr>
              <a:t>3</a:t>
            </a:r>
            <a:r>
              <a:rPr lang="ar-SA" dirty="0">
                <a:solidFill>
                  <a:srgbClr val="FF0000"/>
                </a:solidFill>
                <a:cs typeface="Al-Kharashi 59 Naskh" pitchFamily="2" charset="-78"/>
              </a:rPr>
              <a:t>:</a:t>
            </a:r>
            <a:r>
              <a:rPr lang="ar-SA" dirty="0">
                <a:solidFill>
                  <a:srgbClr val="006600"/>
                </a:solidFill>
                <a:cs typeface="Al-Kharashi 59 Naskh" pitchFamily="2" charset="-78"/>
              </a:rPr>
              <a:t> </a:t>
            </a:r>
            <a:r>
              <a:rPr lang="ar-SA" sz="3600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الأمر بنظافة الأرض وإزالة كل ما يقع عليها من ضرر .</a:t>
            </a:r>
            <a:endParaRPr lang="en-US" sz="3600" dirty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>
              <a:buFont typeface="Wingdings" pitchFamily="2" charset="2"/>
              <a:buNone/>
            </a:pPr>
            <a:endParaRPr lang="ar-SA" dirty="0">
              <a:solidFill>
                <a:schemeClr val="folHlink"/>
              </a:solidFill>
              <a:cs typeface="Arabic Transparent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الدليل :</a:t>
            </a:r>
            <a:r>
              <a:rPr lang="ar-SA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l-Kharashi 59 Naskh" pitchFamily="2" charset="-78"/>
              </a:rPr>
              <a:t>قال</a:t>
            </a:r>
            <a:r>
              <a:rPr lang="ar-SA" dirty="0" smtClean="0">
                <a:solidFill>
                  <a:srgbClr val="006600"/>
                </a:solidFill>
              </a:rPr>
              <a:t> </a:t>
            </a:r>
            <a:r>
              <a:rPr lang="ar-SA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l-Kharashi 59 Naskh" pitchFamily="2" charset="-78"/>
              </a:rPr>
              <a:t>(صلى الله عليه وسلم):(</a:t>
            </a:r>
            <a:r>
              <a:rPr lang="ar-SA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l-Kharashi 59 Naskh" pitchFamily="2" charset="-78"/>
              </a:rPr>
              <a:t>يميط الاذى عن طريق صدقة 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0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10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310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0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0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0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0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0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0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0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0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791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SA" sz="3600" b="1" dirty="0" smtClean="0">
                <a:solidFill>
                  <a:srgbClr val="FF0000"/>
                </a:solidFill>
                <a:cs typeface="Al-Kharashi 59 Naskh" pitchFamily="2" charset="-78"/>
              </a:rPr>
              <a:t>4</a:t>
            </a:r>
            <a:r>
              <a:rPr lang="ar-SA" sz="3600" b="1" dirty="0">
                <a:solidFill>
                  <a:srgbClr val="FF0000"/>
                </a:solidFill>
                <a:cs typeface="Al-Kharashi 59 Naskh" pitchFamily="2" charset="-78"/>
              </a:rPr>
              <a:t>:</a:t>
            </a:r>
            <a:r>
              <a:rPr lang="ar-SA" sz="3600" b="1" dirty="0">
                <a:solidFill>
                  <a:schemeClr val="folHlink"/>
                </a:solidFill>
                <a:cs typeface="Al-Kharashi 59 Naskh" pitchFamily="2" charset="-78"/>
              </a:rPr>
              <a:t>  </a:t>
            </a:r>
            <a:r>
              <a:rPr lang="ar-SA" sz="3600" b="1" dirty="0">
                <a:solidFill>
                  <a:schemeClr val="folHlink"/>
                </a:solidFill>
                <a:cs typeface="Arabic Transparent" pitchFamily="2" charset="-78"/>
              </a:rPr>
              <a:t>الأمر</a:t>
            </a:r>
            <a:r>
              <a:rPr lang="ar-SA" sz="3600" b="1" dirty="0">
                <a:solidFill>
                  <a:srgbClr val="006600"/>
                </a:solidFill>
                <a:cs typeface="Arabic Transparent" pitchFamily="2" charset="-78"/>
              </a:rPr>
              <a:t> </a:t>
            </a:r>
            <a:r>
              <a:rPr lang="ar-SA" sz="3600" b="1" dirty="0">
                <a:solidFill>
                  <a:schemeClr val="folHlink"/>
                </a:solidFill>
                <a:cs typeface="Arabic Transparent" pitchFamily="2" charset="-78"/>
              </a:rPr>
              <a:t>باستصلاح الأراضي المهملة </a:t>
            </a:r>
            <a:r>
              <a:rPr lang="ar-SA" sz="3600" b="1" dirty="0" smtClean="0">
                <a:solidFill>
                  <a:schemeClr val="folHlink"/>
                </a:solidFill>
                <a:cs typeface="Arabic Transparent" pitchFamily="2" charset="-78"/>
              </a:rPr>
              <a:t>.</a:t>
            </a:r>
            <a:endParaRPr lang="ar-EG" sz="3600" b="1" dirty="0" smtClean="0">
              <a:solidFill>
                <a:schemeClr val="folHlink"/>
              </a:solidFill>
              <a:cs typeface="Arabic Transparent" pitchFamily="2" charset="-78"/>
            </a:endParaRPr>
          </a:p>
          <a:p>
            <a:pPr>
              <a:buFont typeface="Wingdings" pitchFamily="2" charset="2"/>
              <a:buNone/>
            </a:pPr>
            <a:endParaRPr lang="ar-SA" sz="3600" b="1" dirty="0">
              <a:solidFill>
                <a:schemeClr val="folHlink"/>
              </a:solidFill>
              <a:cs typeface="Arabic Transparent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rgbClr val="FF0000"/>
                </a:solidFill>
                <a:cs typeface="Arabic Transparent" pitchFamily="2" charset="-78"/>
              </a:rPr>
              <a:t>الدليل :</a:t>
            </a:r>
            <a:r>
              <a:rPr lang="ar-SA" sz="3600" dirty="0">
                <a:solidFill>
                  <a:srgbClr val="FFFF00"/>
                </a:solidFill>
              </a:rPr>
              <a:t>قال </a:t>
            </a:r>
            <a:r>
              <a:rPr lang="ar-SA" sz="3600" dirty="0">
                <a:solidFill>
                  <a:srgbClr val="FFFF00"/>
                </a:solidFill>
                <a:cs typeface="Al-Kharashi 59 Naskh" pitchFamily="2" charset="-78"/>
              </a:rPr>
              <a:t>(صلى الله عليه وسلم</a:t>
            </a:r>
            <a:r>
              <a:rPr lang="ar-SA" sz="3600" b="1" dirty="0">
                <a:solidFill>
                  <a:srgbClr val="FFFF00"/>
                </a:solidFill>
                <a:cs typeface="Al-Kharashi 59 Naskh" pitchFamily="2" charset="-78"/>
              </a:rPr>
              <a:t>):(</a:t>
            </a:r>
            <a:r>
              <a:rPr lang="ar-SA" sz="3600" b="1" dirty="0">
                <a:solidFill>
                  <a:srgbClr val="FFFF00"/>
                </a:solidFill>
                <a:cs typeface="Arabic Transparent" pitchFamily="2" charset="-78"/>
              </a:rPr>
              <a:t>من أحيا أرضا ميتة فله أجر وما أكلت العافية فله بها أجر</a:t>
            </a:r>
            <a:r>
              <a:rPr lang="ar-SA" sz="3600" b="1" dirty="0">
                <a:solidFill>
                  <a:srgbClr val="FFFF00"/>
                </a:solidFill>
                <a:cs typeface="Al-Kharashi 59 Naskh" pitchFamily="2" charset="-78"/>
              </a:rPr>
              <a:t> </a:t>
            </a:r>
            <a:r>
              <a:rPr lang="ar-SA" sz="3600" b="1" dirty="0" smtClean="0">
                <a:solidFill>
                  <a:srgbClr val="FFFF00"/>
                </a:solidFill>
                <a:cs typeface="Al-Kharashi 59 Naskh" pitchFamily="2" charset="-78"/>
              </a:rPr>
              <a:t>)</a:t>
            </a:r>
            <a:endParaRPr lang="ar-SA" sz="3600" b="1" dirty="0">
              <a:solidFill>
                <a:srgbClr val="006600"/>
              </a:solidFill>
              <a:cs typeface="Al-Kharashi 59 Naskh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EG" sz="3600" b="1" dirty="0">
                <a:solidFill>
                  <a:srgbClr val="FF0000"/>
                </a:solidFill>
                <a:cs typeface="Arabic Transparent" pitchFamily="2" charset="-78"/>
              </a:rPr>
              <a:t>5: </a:t>
            </a:r>
            <a:r>
              <a:rPr lang="ar-EG" sz="3600" b="1" dirty="0">
                <a:solidFill>
                  <a:schemeClr val="folHlink"/>
                </a:solidFill>
                <a:cs typeface="Arabic Transparent" pitchFamily="2" charset="-78"/>
              </a:rPr>
              <a:t>التحذير من ملوثات الارض </a:t>
            </a:r>
          </a:p>
          <a:p>
            <a:pPr>
              <a:buFontTx/>
              <a:buChar char="-"/>
            </a:pPr>
            <a:r>
              <a:rPr lang="ar-EG" sz="3600" b="1" dirty="0" smtClean="0">
                <a:solidFill>
                  <a:srgbClr val="FFCCFF"/>
                </a:solidFill>
                <a:cs typeface="Al-Kharashi 59 Naskh" pitchFamily="2" charset="-78"/>
              </a:rPr>
              <a:t>النهي عن رمي الفضالات في اماكن غي مخصصة لها </a:t>
            </a:r>
          </a:p>
          <a:p>
            <a:pPr>
              <a:buNone/>
            </a:pPr>
            <a:r>
              <a:rPr lang="ar-EG" sz="3600" b="1" dirty="0" smtClean="0">
                <a:solidFill>
                  <a:srgbClr val="FF0000"/>
                </a:solidFill>
                <a:cs typeface="Al-Kharashi 59 Naskh" pitchFamily="2" charset="-78"/>
              </a:rPr>
              <a:t>الدليل :</a:t>
            </a:r>
            <a:r>
              <a:rPr lang="ar-EG" sz="3600" b="1" dirty="0" smtClean="0">
                <a:solidFill>
                  <a:srgbClr val="006600"/>
                </a:solidFill>
                <a:cs typeface="Al-Kharashi 59 Naskh" pitchFamily="2" charset="-78"/>
              </a:rPr>
              <a:t> </a:t>
            </a:r>
            <a:r>
              <a:rPr lang="ar-EG" sz="3600" b="1" dirty="0" smtClean="0">
                <a:solidFill>
                  <a:srgbClr val="FFFF00"/>
                </a:solidFill>
                <a:cs typeface="Al-Kharashi 59 Naskh" pitchFamily="2" charset="-78"/>
              </a:rPr>
              <a:t>قال ( صلى الله عليه وسلم ) ( اتقوا اللاعنين قالو ما اللعنان ؟ قال : الذي يتخلى في طريق الناس اوظلهم )</a:t>
            </a:r>
          </a:p>
          <a:p>
            <a:pPr>
              <a:buNone/>
            </a:pPr>
            <a:r>
              <a:rPr lang="ar-EG" sz="3600" b="1" dirty="0" smtClean="0">
                <a:solidFill>
                  <a:srgbClr val="FFCCFF"/>
                </a:solidFill>
                <a:cs typeface="Al-Kharashi 59 Naskh" pitchFamily="2" charset="-78"/>
              </a:rPr>
              <a:t>- النهي عن المسببات انتشار الاوبئة مثل : البصاق في المسجد و الطرقات العامة </a:t>
            </a:r>
            <a:r>
              <a:rPr lang="ar-EG" sz="3600" b="1" dirty="0" smtClean="0">
                <a:solidFill>
                  <a:srgbClr val="FCFEFF"/>
                </a:solidFill>
                <a:cs typeface="Al-Kharashi 59 Naskh" pitchFamily="2" charset="-78"/>
              </a:rPr>
              <a:t>. </a:t>
            </a:r>
          </a:p>
          <a:p>
            <a:pPr>
              <a:buFont typeface="Wingdings" pitchFamily="2" charset="2"/>
              <a:buNone/>
            </a:pPr>
            <a:endParaRPr lang="en-US" sz="4000" b="1" dirty="0">
              <a:solidFill>
                <a:srgbClr val="006600"/>
              </a:solidFill>
              <a:cs typeface="Al-Kharashi 59 Naskh" pitchFamily="2" charset="-78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1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11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1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1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1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1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11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ar-SA" u="sng" dirty="0">
                <a:solidFill>
                  <a:srgbClr val="00FF00"/>
                </a:solidFill>
              </a:rPr>
              <a:t> </a:t>
            </a:r>
            <a:r>
              <a:rPr lang="ar-SA" sz="6000" i="1" u="sng" dirty="0">
                <a:solidFill>
                  <a:srgbClr val="00FF00"/>
                </a:solidFill>
                <a:cs typeface="Al-Kharashi 9" pitchFamily="2" charset="-78"/>
              </a:rPr>
              <a:t>حماية النبات</a:t>
            </a:r>
            <a:r>
              <a:rPr lang="ar-SA" u="sng" dirty="0">
                <a:solidFill>
                  <a:srgbClr val="00FF00"/>
                </a:solidFill>
              </a:rPr>
              <a:t> </a:t>
            </a:r>
            <a:endParaRPr lang="en-US" u="sng" dirty="0">
              <a:solidFill>
                <a:srgbClr val="00FF00"/>
              </a:solidFill>
            </a:endParaRPr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95400"/>
            <a:ext cx="9144000" cy="5181600"/>
          </a:xfrm>
          <a:noFill/>
          <a:ln/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ar-SA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1</a:t>
            </a:r>
            <a:r>
              <a:rPr lang="ar-SA" sz="36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. الحث على تشجير البيئة</a:t>
            </a:r>
            <a:r>
              <a:rPr lang="ar-SA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sz="3600" dirty="0">
                <a:solidFill>
                  <a:srgbClr val="FF0000"/>
                </a:solidFill>
              </a:rPr>
              <a:t>الدليل :</a:t>
            </a:r>
            <a:r>
              <a:rPr lang="ar-SA" sz="3600" dirty="0"/>
              <a:t> </a:t>
            </a:r>
            <a:r>
              <a:rPr lang="ar-SA" sz="1800" dirty="0">
                <a:solidFill>
                  <a:srgbClr val="FFFF00"/>
                </a:solidFill>
              </a:rPr>
              <a:t>قال </a:t>
            </a:r>
            <a:r>
              <a:rPr lang="ar-SA" sz="1800" dirty="0">
                <a:solidFill>
                  <a:srgbClr val="FFFF00"/>
                </a:solidFill>
                <a:cs typeface="Al-Kharashi 59 Naskh" pitchFamily="2" charset="-78"/>
              </a:rPr>
              <a:t>(صلى الله عليه وسلم</a:t>
            </a:r>
            <a:r>
              <a:rPr lang="ar-SA" sz="1800" b="1" dirty="0">
                <a:solidFill>
                  <a:srgbClr val="FFFF00"/>
                </a:solidFill>
                <a:cs typeface="Al-Kharashi 59 Naskh" pitchFamily="2" charset="-78"/>
              </a:rPr>
              <a:t>):</a:t>
            </a:r>
            <a:r>
              <a:rPr lang="ar-SA" sz="1800" b="1" dirty="0">
                <a:solidFill>
                  <a:srgbClr val="FFFF00"/>
                </a:solidFill>
                <a:cs typeface="Arabic Transparent" pitchFamily="2" charset="-78"/>
              </a:rPr>
              <a:t>(</a:t>
            </a:r>
            <a:r>
              <a:rPr lang="ar-SA" sz="2800" b="1" dirty="0">
                <a:solidFill>
                  <a:srgbClr val="FFFF00"/>
                </a:solidFill>
                <a:cs typeface="Arabic Transparent" pitchFamily="2" charset="-78"/>
              </a:rPr>
              <a:t>ما من مسلم يغرس غرسا أو يزرع زرعا فيأكل منه طير أو انسان أو بهيمة إلا كان بها صدقة )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sz="36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2: الأمر بالإحياء الزراعي للأراضي المهملة </a:t>
            </a:r>
          </a:p>
          <a:p>
            <a:pPr marL="609600" indent="-609600">
              <a:buFont typeface="Wingdings" pitchFamily="2" charset="2"/>
              <a:buNone/>
            </a:pPr>
            <a:r>
              <a:rPr lang="ar-SA" sz="2800" b="1" dirty="0">
                <a:solidFill>
                  <a:srgbClr val="FF0000"/>
                </a:solidFill>
                <a:cs typeface="Arabic Transparent" pitchFamily="2" charset="-78"/>
              </a:rPr>
              <a:t>الدليل : </a:t>
            </a:r>
            <a:r>
              <a:rPr lang="ar-SA" sz="2800" dirty="0">
                <a:solidFill>
                  <a:srgbClr val="FFFF00"/>
                </a:solidFill>
              </a:rPr>
              <a:t>قال </a:t>
            </a:r>
            <a:r>
              <a:rPr lang="ar-SA" sz="2800" dirty="0">
                <a:solidFill>
                  <a:srgbClr val="FFFF00"/>
                </a:solidFill>
                <a:cs typeface="Al-Kharashi 59 Naskh" pitchFamily="2" charset="-78"/>
              </a:rPr>
              <a:t>(صلى الله عليه وسلم</a:t>
            </a:r>
            <a:r>
              <a:rPr lang="ar-SA" sz="2800" b="1" dirty="0">
                <a:solidFill>
                  <a:srgbClr val="FFFF00"/>
                </a:solidFill>
                <a:cs typeface="Al-Kharashi 59 Naskh" pitchFamily="2" charset="-78"/>
              </a:rPr>
              <a:t>):</a:t>
            </a:r>
            <a:r>
              <a:rPr lang="ar-SA" sz="2800" b="1" dirty="0">
                <a:solidFill>
                  <a:srgbClr val="FFFF00"/>
                </a:solidFill>
                <a:cs typeface="Arabic Transparent" pitchFamily="2" charset="-78"/>
              </a:rPr>
              <a:t>( من كانت له أرض فليزرعها ، فإن لم يزرعها فليزرعها أخاه )   </a:t>
            </a:r>
            <a:endParaRPr lang="en-US" sz="3600" b="1" i="1" u="sng" kern="12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9200" y="4800600"/>
            <a:ext cx="76962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ar-EG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  <a:r>
              <a:rPr lang="ar-SA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: </a:t>
            </a:r>
            <a:r>
              <a:rPr lang="ar-SA" sz="3600" u="sng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التحذير من تدمير البيئة النباتية وقت الحروب . </a:t>
            </a:r>
          </a:p>
          <a:p>
            <a:pPr>
              <a:buFont typeface="Wingdings" pitchFamily="2" charset="2"/>
              <a:buNone/>
            </a:pPr>
            <a:r>
              <a:rPr lang="ar-S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abic Transparent" pitchFamily="2" charset="-78"/>
              </a:rPr>
              <a:t>الدليل : </a:t>
            </a:r>
            <a:r>
              <a:rPr lang="ar-SA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abic Transparent" pitchFamily="2" charset="-78"/>
              </a:rPr>
              <a:t>من وصايا الصديق – رضي الله عنه – للجند :((....لاتعقروا نخلا ولا تحرقوه ، ولا تقطعوا شجرة مثمرة </a:t>
            </a:r>
            <a:r>
              <a:rPr lang="ar-SA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abic Transparent" pitchFamily="2" charset="-78"/>
              </a:rPr>
              <a:t>...))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Arabic Transparent" pitchFamily="2" charset="-78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9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9144000" cy="6553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EG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4</a:t>
            </a:r>
            <a:r>
              <a:rPr lang="ar-SA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:الامر </a:t>
            </a:r>
            <a:r>
              <a:rPr lang="ar-SA" sz="36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بالتنمية الزراعية </a:t>
            </a:r>
          </a:p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rgbClr val="FF0000"/>
                </a:solidFill>
                <a:cs typeface="Arabic Transparent" pitchFamily="2" charset="-78"/>
              </a:rPr>
              <a:t> الدليل:  </a:t>
            </a:r>
            <a:r>
              <a:rPr lang="ar-SA" sz="2800" b="1" dirty="0">
                <a:solidFill>
                  <a:srgbClr val="FFFF00"/>
                </a:solidFill>
                <a:cs typeface="Arabic Transparent" pitchFamily="2" charset="-78"/>
              </a:rPr>
              <a:t>.قال (</a:t>
            </a:r>
            <a:r>
              <a:rPr lang="ar-SA" sz="2800" b="1" dirty="0">
                <a:solidFill>
                  <a:srgbClr val="FFFF00"/>
                </a:solidFill>
                <a:cs typeface="Al-Kharashi 59 Naskh" pitchFamily="2" charset="-78"/>
              </a:rPr>
              <a:t>صلى الله عليه وسلم</a:t>
            </a:r>
            <a:r>
              <a:rPr lang="ar-SA" sz="2800" b="1" dirty="0">
                <a:solidFill>
                  <a:srgbClr val="FFFF00"/>
                </a:solidFill>
                <a:cs typeface="Al-Kharashi 54" pitchFamily="2" charset="-78"/>
              </a:rPr>
              <a:t>) </a:t>
            </a:r>
            <a:r>
              <a:rPr lang="ar-SA" sz="2800" b="1" dirty="0" smtClean="0">
                <a:solidFill>
                  <a:srgbClr val="FFFF00"/>
                </a:solidFill>
                <a:cs typeface="Al-Kharashi 54" pitchFamily="2" charset="-78"/>
              </a:rPr>
              <a:t>:</a:t>
            </a:r>
            <a:r>
              <a:rPr lang="ar-EG" sz="2800" b="1" dirty="0" smtClean="0">
                <a:solidFill>
                  <a:srgbClr val="FFFF00"/>
                </a:solidFill>
                <a:cs typeface="Al-Kharashi 54" pitchFamily="2" charset="-78"/>
              </a:rPr>
              <a:t> </a:t>
            </a:r>
            <a:r>
              <a:rPr lang="ar-SA" sz="2800" b="1" dirty="0" smtClean="0">
                <a:solidFill>
                  <a:srgbClr val="FFFF00"/>
                </a:solidFill>
                <a:cs typeface="Akhbar MT" pitchFamily="2" charset="-78"/>
              </a:rPr>
              <a:t>( </a:t>
            </a:r>
            <a:r>
              <a:rPr lang="ar-SA" sz="2800" b="1" dirty="0">
                <a:solidFill>
                  <a:srgbClr val="FFFF00"/>
                </a:solidFill>
                <a:cs typeface="Akhbar MT" pitchFamily="2" charset="-78"/>
              </a:rPr>
              <a:t>ان قامت الساعة وفي يد احدكم فسيلة .فان استطاع ألا يقوم حتى يغرسها  فليغرسها.) </a:t>
            </a:r>
            <a:endParaRPr lang="ar-EG" sz="2800" b="1" dirty="0" smtClean="0">
              <a:solidFill>
                <a:srgbClr val="FFFF00"/>
              </a:solidFill>
              <a:cs typeface="Akhbar MT" pitchFamily="2" charset="-78"/>
            </a:endParaRPr>
          </a:p>
          <a:p>
            <a:pPr>
              <a:buFont typeface="Wingdings" pitchFamily="2" charset="2"/>
              <a:buNone/>
            </a:pPr>
            <a:endParaRPr lang="ar-SA" sz="2800" b="1" dirty="0">
              <a:solidFill>
                <a:srgbClr val="FFFF00"/>
              </a:solidFill>
              <a:cs typeface="Akhbar MT" pitchFamily="2" charset="-78"/>
            </a:endParaRPr>
          </a:p>
          <a:p>
            <a:pPr>
              <a:buFont typeface="Wingdings" pitchFamily="2" charset="2"/>
              <a:buNone/>
            </a:pPr>
            <a:r>
              <a:rPr lang="ar-EG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5</a:t>
            </a:r>
            <a:r>
              <a:rPr lang="ar-SA" sz="3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:النهي </a:t>
            </a:r>
            <a:r>
              <a:rPr lang="ar-SA" sz="36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عن افساد البيئة النباتية بالقطع او الحرق </a:t>
            </a:r>
          </a:p>
          <a:p>
            <a:pPr>
              <a:buFont typeface="Wingdings" pitchFamily="2" charset="2"/>
              <a:buNone/>
            </a:pPr>
            <a:r>
              <a:rPr lang="ar-SA" sz="2800" b="1" dirty="0">
                <a:solidFill>
                  <a:srgbClr val="FF0000"/>
                </a:solidFill>
              </a:rPr>
              <a:t>الدليل .. لقوله تعالى </a:t>
            </a:r>
            <a:r>
              <a:rPr lang="ar-EG" sz="2800" b="1" dirty="0" smtClean="0">
                <a:solidFill>
                  <a:srgbClr val="FF0000"/>
                </a:solidFill>
              </a:rPr>
              <a:t> </a:t>
            </a:r>
            <a:r>
              <a:rPr lang="ar-SA" sz="2800" b="1" dirty="0" smtClean="0">
                <a:solidFill>
                  <a:srgbClr val="FFFF00"/>
                </a:solidFill>
              </a:rPr>
              <a:t>(</a:t>
            </a:r>
            <a:r>
              <a:rPr lang="ar-SA" sz="2800" b="1" dirty="0">
                <a:solidFill>
                  <a:srgbClr val="FFFF00"/>
                </a:solidFill>
              </a:rPr>
              <a:t>وإذا تولى سعى في الارض ليفسد فيها ويهلك الحرث والنسل </a:t>
            </a:r>
            <a:r>
              <a:rPr lang="ar-EG" sz="2800" b="1" dirty="0" smtClean="0">
                <a:solidFill>
                  <a:srgbClr val="FFFF00"/>
                </a:solidFill>
              </a:rPr>
              <a:t> </a:t>
            </a:r>
            <a:r>
              <a:rPr lang="ar-SA" sz="2800" b="1" dirty="0" smtClean="0">
                <a:solidFill>
                  <a:srgbClr val="FFFF00"/>
                </a:solidFill>
              </a:rPr>
              <a:t>والله  </a:t>
            </a:r>
            <a:r>
              <a:rPr lang="ar-SA" sz="2800" b="1" dirty="0">
                <a:solidFill>
                  <a:srgbClr val="FFFF00"/>
                </a:solidFill>
              </a:rPr>
              <a:t>لا يحب الفساد </a:t>
            </a:r>
            <a:r>
              <a:rPr lang="ar-SA" sz="2800" b="1" dirty="0" smtClean="0">
                <a:solidFill>
                  <a:srgbClr val="FFFF00"/>
                </a:solidFill>
              </a:rPr>
              <a:t>)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endParaRPr lang="en-US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endParaRPr lang="en-US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endParaRPr lang="en-US" sz="28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endParaRPr lang="en-US" sz="3600" b="1" dirty="0">
              <a:solidFill>
                <a:srgbClr val="006600"/>
              </a:solidFill>
            </a:endParaRPr>
          </a:p>
          <a:p>
            <a:pPr>
              <a:buFont typeface="Wingdings" pitchFamily="2" charset="2"/>
              <a:buNone/>
            </a:pPr>
            <a:endParaRPr lang="en-US" sz="4400" b="1" dirty="0">
              <a:solidFill>
                <a:srgbClr val="006600"/>
              </a:solidFill>
              <a:cs typeface="Akhbar MT" pitchFamily="2" charset="-78"/>
            </a:endParaRPr>
          </a:p>
          <a:p>
            <a:endParaRPr lang="en-US" sz="4400" b="1" dirty="0">
              <a:cs typeface="Akhbar MT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4419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ar-SA" sz="2800" dirty="0">
                <a:solidFill>
                  <a:srgbClr val="FFFF00"/>
                </a:solidFill>
              </a:rPr>
              <a:t>وقال (صلى الله عليه وسلم ) محذرا من قطع الأشجار المثمرة للعبث فقط : (( من قطع سدرة صّوب الله رأسه في النار </a:t>
            </a:r>
            <a:r>
              <a:rPr lang="ar-SA" sz="2800" dirty="0" smtClean="0">
                <a:solidFill>
                  <a:srgbClr val="FFFF00"/>
                </a:solidFill>
              </a:rPr>
              <a:t>))</a:t>
            </a:r>
            <a:endParaRPr lang="ar-SA" sz="2800" dirty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ar-SA" sz="2800" dirty="0">
                <a:solidFill>
                  <a:srgbClr val="FFCCFF"/>
                </a:solidFill>
              </a:rPr>
              <a:t>ومعناه هو أن من قطع سدرة في فلاة يستظل بها ابن السبيل والبهائم عبثا وظلما بغير حق يكون له فيها ، صوّب الله رأسه في النار </a:t>
            </a:r>
            <a:r>
              <a:rPr lang="ar-SA" sz="2800" dirty="0">
                <a:solidFill>
                  <a:srgbClr val="003300"/>
                </a:solidFill>
              </a:rPr>
              <a:t>. </a:t>
            </a:r>
          </a:p>
        </p:txBody>
      </p:sp>
      <p:pic>
        <p:nvPicPr>
          <p:cNvPr id="345092" name="Picture 4" descr="C:\Documents and Settings\arm\My Documents\My Pictures\environment_plan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24000"/>
            <a:ext cx="1981200" cy="1375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4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5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5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5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697" name="Picture 105" descr="C:\Documents and Settings\arm\My Documents\My Pictures\126small_1223903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657600" cy="2743200"/>
          </a:xfrm>
          <a:prstGeom prst="rect">
            <a:avLst/>
          </a:prstGeom>
          <a:noFill/>
        </p:spPr>
      </p:pic>
      <p:sp>
        <p:nvSpPr>
          <p:cNvPr id="366696" name="Rectangle 104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9144000" cy="68580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 smtClean="0">
                <a:solidFill>
                  <a:srgbClr val="FFCCFF"/>
                </a:solidFill>
                <a:cs typeface="Arabic Transparent" pitchFamily="2" charset="-78"/>
              </a:rPr>
              <a:t>1:حّث </a:t>
            </a: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الاسلام على العناية بالحيوانات والرفق بها وحّذر من الإساءة اليها</a:t>
            </a:r>
            <a:r>
              <a:rPr lang="ar-SA" dirty="0">
                <a:solidFill>
                  <a:srgbClr val="FFCCFF"/>
                </a:solidFill>
                <a:cs typeface="Arabic Transparent" pitchFamily="2" charset="-78"/>
              </a:rPr>
              <a:t> </a:t>
            </a:r>
            <a:endParaRPr lang="ar-EG" dirty="0" smtClean="0">
              <a:solidFill>
                <a:srgbClr val="FFCCFF"/>
              </a:solidFill>
              <a:cs typeface="Arabic Transparent" pitchFamily="2" charset="-78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ar-SA" dirty="0">
              <a:solidFill>
                <a:srgbClr val="FFCCFF"/>
              </a:solidFill>
              <a:cs typeface="Arabic Transparent" pitchFamily="2" charset="-78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2: النهي عن تعريض حياة الحيوانات للموت دون مبرر </a:t>
            </a:r>
            <a:r>
              <a:rPr lang="ar-SA" b="1" dirty="0" smtClean="0">
                <a:solidFill>
                  <a:srgbClr val="FFCCFF"/>
                </a:solidFill>
                <a:cs typeface="Arabic Transparent" pitchFamily="2" charset="-78"/>
              </a:rPr>
              <a:t>شرعي </a:t>
            </a:r>
            <a:endParaRPr lang="ar-SA" b="1" dirty="0">
              <a:solidFill>
                <a:srgbClr val="FFCCFF"/>
              </a:solidFill>
              <a:cs typeface="Arabic Transparent" pitchFamily="2" charset="-78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  <a:cs typeface="Arabic Transparent" pitchFamily="2" charset="-78"/>
              </a:rPr>
              <a:t>الدليل :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 قال (صلى الله عليه وسلم):(ما من انسان قتل عصفورا فما فوقها بغير حقها إلا سأله الله –عّزوجّل- عنها .قيل : يا رسول الله وما حّقها ؟ قال: يذبحها فيأكلها ولا يقطع رأسها يرمي بها </a:t>
            </a:r>
            <a:r>
              <a:rPr lang="ar-SA" b="1" dirty="0" smtClean="0">
                <a:solidFill>
                  <a:srgbClr val="FFFF99"/>
                </a:solidFill>
                <a:cs typeface="Arabic Transparent" pitchFamily="2" charset="-78"/>
              </a:rPr>
              <a:t>)</a:t>
            </a:r>
            <a:endParaRPr lang="ar-EG" b="1" dirty="0" smtClean="0">
              <a:solidFill>
                <a:srgbClr val="FFFF99"/>
              </a:solidFill>
              <a:cs typeface="Arabic Transparent" pitchFamily="2" charset="-78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ar-SA" b="1" dirty="0">
              <a:solidFill>
                <a:srgbClr val="FFFF99"/>
              </a:solidFill>
              <a:cs typeface="Arabic Transparent" pitchFamily="2" charset="-78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3:الحفاظ على البيئة الحيوانية من مخاطر الانقراض وذلك عن طريق ؟؟؟؟     تحريم صيدها للهو أو للتفاخر ...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  <a:cs typeface="Arabic Transparent" pitchFamily="2" charset="-78"/>
              </a:rPr>
              <a:t>الدليل : 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قال (صلى الله عليه وسلم) : (( لا تتخذوا شيئا فيه الروح غرضا ))    رواه مسلم</a:t>
            </a:r>
          </a:p>
          <a:p>
            <a:pPr algn="l"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  <a:cs typeface="Arabic Transparent" pitchFamily="2" charset="-78"/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ar-SA" b="1" dirty="0"/>
              <a:t>              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3429000" y="0"/>
            <a:ext cx="29562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6000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حماية الحيوان </a:t>
            </a:r>
            <a:endParaRPr lang="en-US" sz="6000" u="sng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6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666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66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66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666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4:الأمر بالحفاظ على الثروات الحيوانية المنتجة </a:t>
            </a:r>
          </a:p>
          <a:p>
            <a:pPr>
              <a:buFont typeface="Wingdings" pitchFamily="2" charset="2"/>
              <a:buNone/>
            </a:pPr>
            <a:r>
              <a:rPr lang="ar-SA" sz="3600" b="1" dirty="0">
                <a:solidFill>
                  <a:srgbClr val="FF0000"/>
                </a:solidFill>
              </a:rPr>
              <a:t>الدليل : </a:t>
            </a:r>
            <a:r>
              <a:rPr lang="ar-SA" sz="3600" b="1" dirty="0">
                <a:solidFill>
                  <a:srgbClr val="FFFF99"/>
                </a:solidFill>
              </a:rPr>
              <a:t>نهى الرسول </a:t>
            </a:r>
            <a:r>
              <a:rPr lang="ar-SA" sz="2800" b="1" dirty="0">
                <a:solidFill>
                  <a:srgbClr val="FFFF99"/>
                </a:solidFill>
              </a:rPr>
              <a:t>(صلى الله عليه وسلم) </a:t>
            </a:r>
            <a:r>
              <a:rPr lang="ar-SA" sz="3600" b="1" dirty="0">
                <a:solidFill>
                  <a:srgbClr val="FFFF99"/>
                </a:solidFill>
              </a:rPr>
              <a:t>رجلا أن يذبح له شاة حلوبا وقال له :(( </a:t>
            </a:r>
            <a:r>
              <a:rPr lang="ar-SA" sz="3600" b="1" dirty="0">
                <a:solidFill>
                  <a:srgbClr val="FFFF99"/>
                </a:solidFill>
                <a:cs typeface="Al-Kharashi 59 Naskh" pitchFamily="2" charset="-78"/>
              </a:rPr>
              <a:t>اياك والحلوب</a:t>
            </a:r>
            <a:r>
              <a:rPr lang="ar-SA" sz="3600" b="1" dirty="0">
                <a:solidFill>
                  <a:srgbClr val="FFFF99"/>
                </a:solidFill>
              </a:rPr>
              <a:t> ))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5: الحفاظ على جنس الحيوان ونوعه</a:t>
            </a:r>
          </a:p>
          <a:p>
            <a:pPr>
              <a:buFont typeface="Wingdings" pitchFamily="2" charset="2"/>
              <a:buNone/>
            </a:pPr>
            <a:r>
              <a:rPr lang="ar-SA" sz="4400" b="1" dirty="0">
                <a:solidFill>
                  <a:srgbClr val="FF0000"/>
                </a:solidFill>
              </a:rPr>
              <a:t>الدليل :</a:t>
            </a:r>
            <a:r>
              <a:rPr lang="ar-SA" sz="3600" b="1" dirty="0">
                <a:solidFill>
                  <a:srgbClr val="FFFF99"/>
                </a:solidFill>
              </a:rPr>
              <a:t> </a:t>
            </a:r>
            <a:r>
              <a:rPr lang="ar-SA" sz="3600" b="1" dirty="0">
                <a:solidFill>
                  <a:srgbClr val="FFFF99"/>
                </a:solidFill>
                <a:cs typeface="Arabic Transparent" pitchFamily="2" charset="-78"/>
              </a:rPr>
              <a:t>قال </a:t>
            </a:r>
            <a:r>
              <a:rPr lang="ar-SA" sz="2800" b="1" dirty="0">
                <a:solidFill>
                  <a:srgbClr val="FFFF99"/>
                </a:solidFill>
                <a:cs typeface="Arabic Transparent" pitchFamily="2" charset="-78"/>
              </a:rPr>
              <a:t>(</a:t>
            </a:r>
            <a:r>
              <a:rPr lang="ar-SA" sz="2800" b="1" dirty="0">
                <a:solidFill>
                  <a:srgbClr val="FFFF99"/>
                </a:solidFill>
                <a:cs typeface="Al-Kharashi 59 Naskh" pitchFamily="2" charset="-78"/>
              </a:rPr>
              <a:t>صلى الله عليه وسلم</a:t>
            </a:r>
            <a:r>
              <a:rPr lang="ar-SA" sz="2800" b="1" dirty="0">
                <a:solidFill>
                  <a:srgbClr val="FFFF99"/>
                </a:solidFill>
                <a:cs typeface="Al-Kharashi 54" pitchFamily="2" charset="-78"/>
              </a:rPr>
              <a:t>) </a:t>
            </a:r>
            <a:r>
              <a:rPr lang="ar-SA" sz="3600" b="1" dirty="0">
                <a:solidFill>
                  <a:srgbClr val="FFFF99"/>
                </a:solidFill>
                <a:cs typeface="Al-Kharashi 54" pitchFamily="2" charset="-78"/>
              </a:rPr>
              <a:t>: </a:t>
            </a:r>
            <a:r>
              <a:rPr lang="ar-SA" sz="3600" b="1" dirty="0">
                <a:solidFill>
                  <a:srgbClr val="FFFF99"/>
                </a:solidFill>
                <a:cs typeface="Arabic Transparent" pitchFamily="2" charset="-78"/>
              </a:rPr>
              <a:t>(( نزل نبي من الأنبياء تحت شجرة فلدغته نملة فأخرج متاعه من تحتها ثم أنر ببيتها فأحرق بالنار فأوحى الله إليه فهّلا نملة واحدة )) </a:t>
            </a:r>
            <a:endParaRPr lang="en-US" sz="3600" b="1" dirty="0">
              <a:solidFill>
                <a:srgbClr val="FFFF99"/>
              </a:solidFill>
              <a:cs typeface="Arabic Transparent" pitchFamily="2" charset="-78"/>
            </a:endParaRPr>
          </a:p>
        </p:txBody>
      </p:sp>
      <p:pic>
        <p:nvPicPr>
          <p:cNvPr id="6" name="Picture 11" descr="j02167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4648200"/>
            <a:ext cx="2136775" cy="2209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4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4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4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6: أوجب الحفاظ على البيئة الحيوانية وحمايتها في أقدس البقاع وهما </a:t>
            </a:r>
            <a:r>
              <a:rPr lang="en-US" b="1" dirty="0">
                <a:solidFill>
                  <a:srgbClr val="FFCCFF"/>
                </a:solidFill>
                <a:cs typeface="Arabic Transparent" pitchFamily="2" charset="-78"/>
              </a:rPr>
              <a:t>}</a:t>
            </a:r>
            <a:r>
              <a:rPr lang="ar-SA" b="1" dirty="0">
                <a:solidFill>
                  <a:srgbClr val="00FF00"/>
                </a:solidFill>
                <a:cs typeface="Arabic Transparent" pitchFamily="2" charset="-78"/>
              </a:rPr>
              <a:t>مكة والمدينة</a:t>
            </a:r>
            <a:r>
              <a:rPr lang="en-US" b="1" dirty="0">
                <a:solidFill>
                  <a:srgbClr val="FFCCFF"/>
                </a:solidFill>
                <a:cs typeface="Arabic Transparent" pitchFamily="2" charset="-78"/>
              </a:rPr>
              <a:t>{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</a:rPr>
              <a:t>الدليل1: 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قال </a:t>
            </a:r>
            <a:r>
              <a:rPr lang="ar-SA" sz="2800" b="1" dirty="0">
                <a:solidFill>
                  <a:srgbClr val="FFFF99"/>
                </a:solidFill>
                <a:cs typeface="Arabic Transparent" pitchFamily="2" charset="-78"/>
              </a:rPr>
              <a:t>(</a:t>
            </a:r>
            <a:r>
              <a:rPr lang="ar-SA" sz="2800" b="1" dirty="0">
                <a:solidFill>
                  <a:srgbClr val="FFFF99"/>
                </a:solidFill>
                <a:cs typeface="Al-Kharashi 59 Naskh" pitchFamily="2" charset="-78"/>
              </a:rPr>
              <a:t>صلى الله عليه وسلم</a:t>
            </a:r>
            <a:r>
              <a:rPr lang="ar-SA" sz="2800" b="1" dirty="0">
                <a:solidFill>
                  <a:srgbClr val="FFFF99"/>
                </a:solidFill>
                <a:cs typeface="Arabic Transparent" pitchFamily="2" charset="-78"/>
              </a:rPr>
              <a:t>) </a:t>
            </a:r>
            <a:r>
              <a:rPr lang="ar-SA" sz="3600" b="1" dirty="0">
                <a:solidFill>
                  <a:srgbClr val="FFFF99"/>
                </a:solidFill>
                <a:cs typeface="Arabic Transparent" pitchFamily="2" charset="-78"/>
              </a:rPr>
              <a:t>: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((ان الله حرّم مّكة ..ولا يعضد شجرها ولا ينفّر صيدها ...)) 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</a:rPr>
              <a:t>الدليل2: 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قال </a:t>
            </a:r>
            <a:r>
              <a:rPr lang="ar-SA" sz="2800" b="1" dirty="0">
                <a:solidFill>
                  <a:srgbClr val="FFFF99"/>
                </a:solidFill>
                <a:cs typeface="Arabic Transparent" pitchFamily="2" charset="-78"/>
              </a:rPr>
              <a:t>(</a:t>
            </a:r>
            <a:r>
              <a:rPr lang="ar-SA" sz="2800" b="1" dirty="0">
                <a:solidFill>
                  <a:srgbClr val="FFFF99"/>
                </a:solidFill>
                <a:cs typeface="Al-Kharashi 59 Naskh" pitchFamily="2" charset="-78"/>
              </a:rPr>
              <a:t>صلى الله عليه وسلم</a:t>
            </a:r>
            <a:r>
              <a:rPr lang="ar-SA" sz="2800" b="1" dirty="0">
                <a:solidFill>
                  <a:srgbClr val="FFFF99"/>
                </a:solidFill>
                <a:cs typeface="Arabic Transparent" pitchFamily="2" charset="-78"/>
              </a:rPr>
              <a:t>) 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:((اني أحرم المدينة ، حرام ما بين حريتهّا وحماه كله لايختلى خلاها ولا ينفّر صيدها)) 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CCFF"/>
                </a:solidFill>
                <a:cs typeface="Arabic Transparent" pitchFamily="2" charset="-78"/>
              </a:rPr>
              <a:t>7:النهي عن التحريش بين الحيوانات حتى يقتل أو يؤذي بعضها بعضا  </a:t>
            </a:r>
          </a:p>
          <a:p>
            <a:pPr>
              <a:buFont typeface="Wingdings" pitchFamily="2" charset="2"/>
              <a:buNone/>
            </a:pPr>
            <a:r>
              <a:rPr lang="ar-SA" b="1" dirty="0">
                <a:solidFill>
                  <a:srgbClr val="FF0000"/>
                </a:solidFill>
              </a:rPr>
              <a:t>الدليل:</a:t>
            </a:r>
            <a:r>
              <a:rPr lang="ar-SA" sz="4000" b="1" dirty="0">
                <a:solidFill>
                  <a:srgbClr val="FF0000"/>
                </a:solidFill>
              </a:rPr>
              <a:t> </a:t>
            </a:r>
            <a:r>
              <a:rPr lang="ar-SA" sz="3600" dirty="0">
                <a:solidFill>
                  <a:srgbClr val="FFFF99"/>
                </a:solidFill>
                <a:effectLst/>
              </a:rPr>
              <a:t>عن ابن عباس </a:t>
            </a:r>
            <a:r>
              <a:rPr lang="ar-SA" sz="2400" dirty="0">
                <a:solidFill>
                  <a:srgbClr val="FFFF99"/>
                </a:solidFill>
                <a:effectLst/>
              </a:rPr>
              <a:t>-</a:t>
            </a:r>
            <a:r>
              <a:rPr lang="ar-SA" sz="2400" dirty="0">
                <a:solidFill>
                  <a:srgbClr val="FFFF99"/>
                </a:solidFill>
                <a:effectLst/>
                <a:cs typeface="Arabic Transparent" pitchFamily="2" charset="-78"/>
              </a:rPr>
              <a:t>رضي الله عنه-</a:t>
            </a:r>
            <a:r>
              <a:rPr lang="ar-SA" sz="3600" dirty="0">
                <a:solidFill>
                  <a:srgbClr val="FFFF99"/>
                </a:solidFill>
                <a:effectLst/>
              </a:rPr>
              <a:t> قال : </a:t>
            </a:r>
            <a:r>
              <a:rPr lang="ar-SA" dirty="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((</a:t>
            </a:r>
            <a:r>
              <a:rPr lang="ar-SA" b="1" dirty="0">
                <a:solidFill>
                  <a:srgbClr val="FFFF99"/>
                </a:solidFill>
              </a:rPr>
              <a:t>نهى رسول الله</a:t>
            </a:r>
            <a:r>
              <a:rPr lang="ar-SA" dirty="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ar-SA" sz="2400" b="1" dirty="0">
                <a:solidFill>
                  <a:srgbClr val="FFFF99"/>
                </a:solidFill>
                <a:cs typeface="Diwani Letter" pitchFamily="2" charset="-78"/>
              </a:rPr>
              <a:t>(صلى الله عليه وسلم)  </a:t>
            </a:r>
            <a:r>
              <a:rPr lang="ar-SA" b="1" dirty="0">
                <a:solidFill>
                  <a:srgbClr val="FFFF99"/>
                </a:solidFill>
                <a:cs typeface="Arabic Transparent" pitchFamily="2" charset="-78"/>
              </a:rPr>
              <a:t>عن التحريش بين البهائم </a:t>
            </a:r>
            <a:r>
              <a:rPr lang="ar-SA" b="1" dirty="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abic Transparent" pitchFamily="2" charset="-78"/>
              </a:rPr>
              <a:t>))</a:t>
            </a:r>
            <a:endParaRPr lang="en-US" b="1" dirty="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abic Transparent" pitchFamily="2" charset="-78"/>
            </a:endParaRPr>
          </a:p>
        </p:txBody>
      </p:sp>
      <p:pic>
        <p:nvPicPr>
          <p:cNvPr id="375812" name="Picture 4" descr="C:\Documents and Settings\arm\My Documents\My Pictures\imagesCAB9CIF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362575"/>
            <a:ext cx="2104672" cy="1495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75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864" name="Picture 8" descr="C:\Documents and Settings\arm\My Documents\My Pictures\126small_1223903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895601"/>
            <a:ext cx="4114799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Explosion 2 10"/>
          <p:cNvSpPr/>
          <p:nvPr/>
        </p:nvSpPr>
        <p:spPr bwMode="auto">
          <a:xfrm rot="280403">
            <a:off x="4481568" y="335709"/>
            <a:ext cx="4584957" cy="2088886"/>
          </a:xfrm>
          <a:prstGeom prst="irregularSeal2">
            <a:avLst/>
          </a:prstGeom>
          <a:solidFill>
            <a:srgbClr val="FFFFCC">
              <a:alpha val="61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smtClean="0">
                <a:solidFill>
                  <a:srgbClr val="000000"/>
                </a:solidFill>
              </a:rPr>
              <a:t>عمل </a:t>
            </a:r>
            <a:r>
              <a:rPr lang="ar-EG" sz="2800" smtClean="0">
                <a:solidFill>
                  <a:srgbClr val="000000"/>
                </a:solidFill>
              </a:rPr>
              <a:t>الطالب</a:t>
            </a:r>
            <a:r>
              <a:rPr lang="ar-EG" sz="2800" smtClean="0">
                <a:solidFill>
                  <a:srgbClr val="000000"/>
                </a:solidFill>
              </a:rPr>
              <a:t>/ ــة</a:t>
            </a:r>
            <a:r>
              <a:rPr lang="ar-EG" sz="2800" smtClean="0">
                <a:solidFill>
                  <a:srgbClr val="000000"/>
                </a:solidFill>
              </a:rPr>
              <a:t> </a:t>
            </a:r>
            <a:r>
              <a:rPr lang="ar-EG" sz="2800" dirty="0" smtClean="0">
                <a:solidFill>
                  <a:srgbClr val="000000"/>
                </a:solidFill>
              </a:rPr>
              <a:t>:</a:t>
            </a:r>
            <a:endParaRPr kumimoji="0" lang="en-US" sz="28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cs typeface="Hesham AlSharq" pitchFamily="2" charset="-78"/>
            </a:endParaRPr>
          </a:p>
        </p:txBody>
      </p:sp>
      <p:sp>
        <p:nvSpPr>
          <p:cNvPr id="12" name="Heart 11"/>
          <p:cNvSpPr/>
          <p:nvPr/>
        </p:nvSpPr>
        <p:spPr bwMode="auto">
          <a:xfrm>
            <a:off x="3352800" y="1524000"/>
            <a:ext cx="2667000" cy="1905000"/>
          </a:xfrm>
          <a:prstGeom prst="heart">
            <a:avLst/>
          </a:prstGeom>
          <a:solidFill>
            <a:srgbClr val="FFFFCC">
              <a:alpha val="5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EG" sz="2800" dirty="0" smtClean="0">
                <a:solidFill>
                  <a:srgbClr val="000000"/>
                </a:solidFill>
              </a:rPr>
              <a:t> </a:t>
            </a:r>
            <a:endParaRPr kumimoji="0" lang="en-US" sz="28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cs typeface="Hesham AlSharq" pitchFamily="2" charset="-78"/>
            </a:endParaRPr>
          </a:p>
        </p:txBody>
      </p:sp>
      <p:sp>
        <p:nvSpPr>
          <p:cNvPr id="14" name="Heart 13"/>
          <p:cNvSpPr/>
          <p:nvPr/>
        </p:nvSpPr>
        <p:spPr bwMode="auto">
          <a:xfrm>
            <a:off x="3200400" y="3200400"/>
            <a:ext cx="381000" cy="381000"/>
          </a:xfrm>
          <a:prstGeom prst="hear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Hesham AlSharq" pitchFamily="2" charset="-78"/>
            </a:endParaRPr>
          </a:p>
        </p:txBody>
      </p:sp>
      <p:sp>
        <p:nvSpPr>
          <p:cNvPr id="15" name="Heart 14"/>
          <p:cNvSpPr/>
          <p:nvPr/>
        </p:nvSpPr>
        <p:spPr bwMode="auto">
          <a:xfrm>
            <a:off x="3352800" y="3429000"/>
            <a:ext cx="304800" cy="228600"/>
          </a:xfrm>
          <a:prstGeom prst="hear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Hesham AlSharq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29200" y="3352800"/>
            <a:ext cx="36896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EG" sz="5400" b="1" cap="none" spc="0" dirty="0" smtClean="0">
                <a:ln w="17780" cmpd="sng">
                  <a:solidFill>
                    <a:srgbClr val="FCFEFF"/>
                  </a:solidFill>
                  <a:prstDash val="solid"/>
                  <a:miter lim="800000"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الصف </a:t>
            </a:r>
            <a:r>
              <a:rPr lang="ar-EG" sz="5400" b="1" cap="none" spc="0" dirty="0" smtClean="0">
                <a:ln w="17780" cmpd="sng">
                  <a:solidFill>
                    <a:schemeClr val="accent4">
                      <a:lumMod val="10000"/>
                    </a:schemeClr>
                  </a:solidFill>
                  <a:prstDash val="solid"/>
                  <a:miter lim="800000"/>
                </a:ln>
                <a:solidFill>
                  <a:srgbClr val="FFFF99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: </a:t>
            </a:r>
            <a:r>
              <a:rPr lang="ar-EG" sz="5400" b="1" cap="none" spc="0" dirty="0" smtClean="0">
                <a:ln w="17780" cmpd="sng">
                  <a:solidFill>
                    <a:schemeClr val="accent4">
                      <a:lumMod val="10000"/>
                    </a:schemeClr>
                  </a:solidFill>
                  <a:prstDash val="solid"/>
                  <a:miter lim="800000"/>
                </a:ln>
                <a:solidFill>
                  <a:srgbClr val="FFFF99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العاشر</a:t>
            </a:r>
            <a:endParaRPr lang="en-US" sz="5400" b="1" cap="none" spc="0" dirty="0">
              <a:ln w="17780" cmpd="sng">
                <a:solidFill>
                  <a:schemeClr val="accent4">
                    <a:lumMod val="10000"/>
                  </a:schemeClr>
                </a:solidFill>
                <a:prstDash val="solid"/>
                <a:miter lim="800000"/>
              </a:ln>
              <a:solidFill>
                <a:srgbClr val="FFFF99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552064" y="4724400"/>
            <a:ext cx="15921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dirty="0">
                <a:ln w="17780" cmpd="sng">
                  <a:solidFill>
                    <a:srgbClr val="FCFEFF"/>
                  </a:solidFill>
                  <a:prstDash val="solid"/>
                  <a:miter lim="800000"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باشراف </a:t>
            </a:r>
            <a:r>
              <a:rPr lang="ar-EG" sz="5400" dirty="0" smtClean="0">
                <a:ln w="17780" cmpd="sng">
                  <a:solidFill>
                    <a:schemeClr val="accent4">
                      <a:lumMod val="10000"/>
                    </a:schemeClr>
                  </a:solidFill>
                  <a:prstDash val="solid"/>
                  <a:miter lim="800000"/>
                </a:ln>
                <a:solidFill>
                  <a:srgbClr val="FFFF99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:</a:t>
            </a:r>
            <a:endParaRPr lang="en-US" sz="5400" dirty="0">
              <a:ln w="17780" cmpd="sng">
                <a:solidFill>
                  <a:schemeClr val="accent4">
                    <a:lumMod val="10000"/>
                  </a:schemeClr>
                </a:solidFill>
                <a:prstDash val="solid"/>
                <a:miter lim="800000"/>
              </a:ln>
              <a:solidFill>
                <a:srgbClr val="FFFF99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/>
    </p:bldLst>
  </p:timing>
</p:sld>
</file>

<file path=ppt/theme/theme1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aple">
  <a:themeElements>
    <a:clrScheme name="Maple 7">
      <a:dk1>
        <a:srgbClr val="80ACC4"/>
      </a:dk1>
      <a:lt1>
        <a:srgbClr val="FFFFFF"/>
      </a:lt1>
      <a:dk2>
        <a:srgbClr val="B3D1DF"/>
      </a:dk2>
      <a:lt2>
        <a:srgbClr val="FFFFFF"/>
      </a:lt2>
      <a:accent1>
        <a:srgbClr val="5089A8"/>
      </a:accent1>
      <a:accent2>
        <a:srgbClr val="BBC6DB"/>
      </a:accent2>
      <a:accent3>
        <a:srgbClr val="D6E5EC"/>
      </a:accent3>
      <a:accent4>
        <a:srgbClr val="DADADA"/>
      </a:accent4>
      <a:accent5>
        <a:srgbClr val="B3C4D1"/>
      </a:accent5>
      <a:accent6>
        <a:srgbClr val="A9B3C6"/>
      </a:accent6>
      <a:hlink>
        <a:srgbClr val="0000FF"/>
      </a:hlink>
      <a:folHlink>
        <a:srgbClr val="006699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alance">
  <a:themeElements>
    <a:clrScheme name="Balance 6">
      <a:dk1>
        <a:srgbClr val="2F2D25"/>
      </a:dk1>
      <a:lt1>
        <a:srgbClr val="FFFFFF"/>
      </a:lt1>
      <a:dk2>
        <a:srgbClr val="656151"/>
      </a:dk2>
      <a:lt2>
        <a:srgbClr val="FFFFCC"/>
      </a:lt2>
      <a:accent1>
        <a:srgbClr val="818173"/>
      </a:accent1>
      <a:accent2>
        <a:srgbClr val="809EA8"/>
      </a:accent2>
      <a:accent3>
        <a:srgbClr val="B8B7B3"/>
      </a:accent3>
      <a:accent4>
        <a:srgbClr val="DADADA"/>
      </a:accent4>
      <a:accent5>
        <a:srgbClr val="C1C1BC"/>
      </a:accent5>
      <a:accent6>
        <a:srgbClr val="738F98"/>
      </a:accent6>
      <a:hlink>
        <a:srgbClr val="E2C86A"/>
      </a:hlink>
      <a:folHlink>
        <a:srgbClr val="B7B6A3"/>
      </a:folHlink>
    </a:clrScheme>
    <a:fontScheme name="Balance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تصميم افتراضي">
  <a:themeElements>
    <a:clrScheme name="تصميم افتراضي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تصميم افتراضي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تصميم افتراضي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Curtain Call">
  <a:themeElements>
    <a:clrScheme name="Curtain Call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urtain Call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Hesham AlSharq" pitchFamily="2" charset="-78"/>
          </a:defRPr>
        </a:defPPr>
      </a:lstStyle>
    </a:lnDef>
  </a:objectDefaults>
  <a:extraClrSchemeLst>
    <a:extraClrScheme>
      <a:clrScheme name="Curtain Call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rtain Call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ance 6">
    <a:dk1>
      <a:srgbClr val="2F2D25"/>
    </a:dk1>
    <a:lt1>
      <a:srgbClr val="FFFFFF"/>
    </a:lt1>
    <a:dk2>
      <a:srgbClr val="656151"/>
    </a:dk2>
    <a:lt2>
      <a:srgbClr val="FFFFCC"/>
    </a:lt2>
    <a:accent1>
      <a:srgbClr val="818173"/>
    </a:accent1>
    <a:accent2>
      <a:srgbClr val="809EA8"/>
    </a:accent2>
    <a:accent3>
      <a:srgbClr val="B8B7B3"/>
    </a:accent3>
    <a:accent4>
      <a:srgbClr val="DADADA"/>
    </a:accent4>
    <a:accent5>
      <a:srgbClr val="C1C1BC"/>
    </a:accent5>
    <a:accent6>
      <a:srgbClr val="738F98"/>
    </a:accent6>
    <a:hlink>
      <a:srgbClr val="E2C86A"/>
    </a:hlink>
    <a:folHlink>
      <a:srgbClr val="B7B6A3"/>
    </a:folHlink>
  </a:clrScheme>
</a:themeOverride>
</file>

<file path=ppt/theme/themeOverride2.xml><?xml version="1.0" encoding="utf-8"?>
<a:themeOverride xmlns:a="http://schemas.openxmlformats.org/drawingml/2006/main">
  <a:clrScheme name="Maple 3">
    <a:dk1>
      <a:srgbClr val="000000"/>
    </a:dk1>
    <a:lt1>
      <a:srgbClr val="FFFFCC"/>
    </a:lt1>
    <a:dk2>
      <a:srgbClr val="A26D18"/>
    </a:dk2>
    <a:lt2>
      <a:srgbClr val="F9D793"/>
    </a:lt2>
    <a:accent1>
      <a:srgbClr val="FFD05B"/>
    </a:accent1>
    <a:accent2>
      <a:srgbClr val="FEE1A8"/>
    </a:accent2>
    <a:accent3>
      <a:srgbClr val="FFFFE2"/>
    </a:accent3>
    <a:accent4>
      <a:srgbClr val="000000"/>
    </a:accent4>
    <a:accent5>
      <a:srgbClr val="FFE4B5"/>
    </a:accent5>
    <a:accent6>
      <a:srgbClr val="E6CC98"/>
    </a:accent6>
    <a:hlink>
      <a:srgbClr val="FF0000"/>
    </a:hlink>
    <a:folHlink>
      <a:srgbClr val="CC6600"/>
    </a:folHlink>
  </a:clrScheme>
</a:themeOverride>
</file>

<file path=ppt/theme/themeOverride3.xml><?xml version="1.0" encoding="utf-8"?>
<a:themeOverride xmlns:a="http://schemas.openxmlformats.org/drawingml/2006/main">
  <a:clrScheme name="Maple 3">
    <a:dk1>
      <a:srgbClr val="000000"/>
    </a:dk1>
    <a:lt1>
      <a:srgbClr val="FFFFCC"/>
    </a:lt1>
    <a:dk2>
      <a:srgbClr val="A26D18"/>
    </a:dk2>
    <a:lt2>
      <a:srgbClr val="F9D793"/>
    </a:lt2>
    <a:accent1>
      <a:srgbClr val="FFD05B"/>
    </a:accent1>
    <a:accent2>
      <a:srgbClr val="FEE1A8"/>
    </a:accent2>
    <a:accent3>
      <a:srgbClr val="FFFFE2"/>
    </a:accent3>
    <a:accent4>
      <a:srgbClr val="000000"/>
    </a:accent4>
    <a:accent5>
      <a:srgbClr val="FFE4B5"/>
    </a:accent5>
    <a:accent6>
      <a:srgbClr val="E6CC98"/>
    </a:accent6>
    <a:hlink>
      <a:srgbClr val="FF0000"/>
    </a:hlink>
    <a:folHlink>
      <a:srgbClr val="CC6600"/>
    </a:folHlink>
  </a:clrScheme>
</a:themeOverride>
</file>

<file path=ppt/theme/themeOverride4.xml><?xml version="1.0" encoding="utf-8"?>
<a:themeOverride xmlns:a="http://schemas.openxmlformats.org/drawingml/2006/main">
  <a:clrScheme name="Maple 5">
    <a:dk1>
      <a:srgbClr val="56925A"/>
    </a:dk1>
    <a:lt1>
      <a:srgbClr val="FFFFFF"/>
    </a:lt1>
    <a:dk2>
      <a:srgbClr val="6FB56D"/>
    </a:dk2>
    <a:lt2>
      <a:srgbClr val="FFFFCC"/>
    </a:lt2>
    <a:accent1>
      <a:srgbClr val="2B877C"/>
    </a:accent1>
    <a:accent2>
      <a:srgbClr val="5A9A5F"/>
    </a:accent2>
    <a:accent3>
      <a:srgbClr val="BBD7BA"/>
    </a:accent3>
    <a:accent4>
      <a:srgbClr val="DADADA"/>
    </a:accent4>
    <a:accent5>
      <a:srgbClr val="ACC3BF"/>
    </a:accent5>
    <a:accent6>
      <a:srgbClr val="518B55"/>
    </a:accent6>
    <a:hlink>
      <a:srgbClr val="99FF33"/>
    </a:hlink>
    <a:folHlink>
      <a:srgbClr val="CCFF99"/>
    </a:folHlink>
  </a:clrScheme>
</a:themeOverride>
</file>

<file path=ppt/theme/themeOverride5.xml><?xml version="1.0" encoding="utf-8"?>
<a:themeOverride xmlns:a="http://schemas.openxmlformats.org/drawingml/2006/main">
  <a:clrScheme name="Maple 5">
    <a:dk1>
      <a:srgbClr val="56925A"/>
    </a:dk1>
    <a:lt1>
      <a:srgbClr val="FFFFFF"/>
    </a:lt1>
    <a:dk2>
      <a:srgbClr val="6FB56D"/>
    </a:dk2>
    <a:lt2>
      <a:srgbClr val="FFFFCC"/>
    </a:lt2>
    <a:accent1>
      <a:srgbClr val="2B877C"/>
    </a:accent1>
    <a:accent2>
      <a:srgbClr val="5A9A5F"/>
    </a:accent2>
    <a:accent3>
      <a:srgbClr val="BBD7BA"/>
    </a:accent3>
    <a:accent4>
      <a:srgbClr val="DADADA"/>
    </a:accent4>
    <a:accent5>
      <a:srgbClr val="ACC3BF"/>
    </a:accent5>
    <a:accent6>
      <a:srgbClr val="518B55"/>
    </a:accent6>
    <a:hlink>
      <a:srgbClr val="99FF33"/>
    </a:hlink>
    <a:folHlink>
      <a:srgbClr val="CCFF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</TotalTime>
  <Words>1027</Words>
  <Application>Microsoft Office PowerPoint</Application>
  <PresentationFormat>On-screen Show (4:3)</PresentationFormat>
  <Paragraphs>147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Clouds</vt:lpstr>
      <vt:lpstr>Ocean</vt:lpstr>
      <vt:lpstr>Maple</vt:lpstr>
      <vt:lpstr>Balance</vt:lpstr>
      <vt:lpstr>تصميم افتراضي</vt:lpstr>
      <vt:lpstr>Curtain Call</vt:lpstr>
      <vt:lpstr>Slide 1</vt:lpstr>
      <vt:lpstr>Slide 2</vt:lpstr>
      <vt:lpstr>المقصود بالبيئة :</vt:lpstr>
      <vt:lpstr>البيئة  في المنظور الإسلامي </vt:lpstr>
      <vt:lpstr>موقف الإسلام من البيئة </vt:lpstr>
      <vt:lpstr>اولا : المبادئ الإسلامية حماية البيئة : </vt:lpstr>
      <vt:lpstr>Slide 7</vt:lpstr>
      <vt:lpstr>ثانيا : مظاهر حماية الإسلام لعناصر البيئة :</vt:lpstr>
      <vt:lpstr>Slide 9</vt:lpstr>
      <vt:lpstr>Slide 10</vt:lpstr>
      <vt:lpstr> حماية الأرض </vt:lpstr>
      <vt:lpstr>Slide 12</vt:lpstr>
      <vt:lpstr> حماية النبات </vt:lpstr>
      <vt:lpstr>Slide 14</vt:lpstr>
      <vt:lpstr>Slide 15</vt:lpstr>
      <vt:lpstr>Slide 16</vt:lpstr>
      <vt:lpstr>Slide 17</vt:lpstr>
      <vt:lpstr>Slide 18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User</dc:creator>
  <cp:lastModifiedBy>Windows User</cp:lastModifiedBy>
  <cp:revision>26</cp:revision>
  <dcterms:created xsi:type="dcterms:W3CDTF">2007-02-15T18:06:19Z</dcterms:created>
  <dcterms:modified xsi:type="dcterms:W3CDTF">2012-05-12T14:51:07Z</dcterms:modified>
</cp:coreProperties>
</file>