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6" r:id="rId6"/>
    <p:sldId id="260" r:id="rId7"/>
    <p:sldId id="267" r:id="rId8"/>
    <p:sldId id="261" r:id="rId9"/>
    <p:sldId id="262" r:id="rId10"/>
    <p:sldId id="263" r:id="rId11"/>
    <p:sldId id="265" r:id="rId12"/>
    <p:sldId id="264"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00" d="100"/>
          <a:sy n="100" d="100"/>
        </p:scale>
        <p:origin x="-702" y="-5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1"/>
      </p:bgRef>
    </p:bg>
    <p:spTree>
      <p:nvGrpSpPr>
        <p:cNvPr id="1" name=""/>
        <p:cNvGrpSpPr/>
        <p:nvPr/>
      </p:nvGrpSpPr>
      <p:grpSpPr>
        <a:xfrm>
          <a:off x="0" y="0"/>
          <a:ext cx="0" cy="0"/>
          <a:chOff x="0" y="0"/>
          <a:chExt cx="0" cy="0"/>
        </a:xfrm>
      </p:grpSpPr>
      <p:sp>
        <p:nvSpPr>
          <p:cNvPr id="8" name="Rectangle 7"/>
          <p:cNvSpPr/>
          <p:nvPr/>
        </p:nvSpPr>
        <p:spPr>
          <a:xfrm flipH="1">
            <a:off x="2667000" y="0"/>
            <a:ext cx="6477000" cy="6858000"/>
          </a:xfrm>
          <a:prstGeom prst="rect">
            <a:avLst/>
          </a:prstGeom>
          <a:blipFill>
            <a:blip r:embed="rId2"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Straight Connector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Title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en-US" smtClean="0"/>
              <a:t>Click to edit Master title style</a:t>
            </a:r>
            <a:endParaRPr kumimoji="0" lang="en-US"/>
          </a:p>
        </p:txBody>
      </p:sp>
      <p:sp>
        <p:nvSpPr>
          <p:cNvPr id="25" name="Subtitle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31" name="Date Placeholder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70E6F87A-F015-4E4E-AA70-7BE6F48FA08C}" type="datetimeFigureOut">
              <a:rPr lang="en-US" smtClean="0"/>
              <a:pPr/>
              <a:t>2/16/2012</a:t>
            </a:fld>
            <a:endParaRPr lang="en-US"/>
          </a:p>
        </p:txBody>
      </p:sp>
      <p:sp>
        <p:nvSpPr>
          <p:cNvPr id="18" name="Footer Placeholder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en-US"/>
          </a:p>
        </p:txBody>
      </p:sp>
      <p:sp>
        <p:nvSpPr>
          <p:cNvPr id="29" name="Slide Number Placeholder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54DB2BD8-EC51-4F3A-83EF-9303CF606FE4}"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0E6F87A-F015-4E4E-AA70-7BE6F48FA08C}" type="datetimeFigureOut">
              <a:rPr lang="en-US" smtClean="0"/>
              <a:pPr/>
              <a:t>2/16/2012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54DB2BD8-EC51-4F3A-83EF-9303CF606FE4}"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70E6F87A-F015-4E4E-AA70-7BE6F48FA08C}" type="datetimeFigureOut">
              <a:rPr lang="en-US" smtClean="0"/>
              <a:pPr/>
              <a:t>2/16/2012</a:t>
            </a:fld>
            <a:endParaRPr lang="en-US"/>
          </a:p>
        </p:txBody>
      </p:sp>
      <p:sp>
        <p:nvSpPr>
          <p:cNvPr id="5" name="Footer Placeholder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en-US"/>
          </a:p>
        </p:txBody>
      </p:sp>
      <p:sp>
        <p:nvSpPr>
          <p:cNvPr id="6" name="Slide Number Placeholder 5"/>
          <p:cNvSpPr>
            <a:spLocks noGrp="1"/>
          </p:cNvSpPr>
          <p:nvPr>
            <p:ph type="sldNum" sz="quarter" idx="12"/>
          </p:nvPr>
        </p:nvSpPr>
        <p:spPr>
          <a:xfrm>
            <a:off x="6733952" y="6555112"/>
            <a:ext cx="588336" cy="228600"/>
          </a:xfrm>
        </p:spPr>
        <p:txBody>
          <a:bodyPr/>
          <a:lstStyle>
            <a:extLst/>
          </a:lstStyle>
          <a:p>
            <a:fld id="{54DB2BD8-EC51-4F3A-83EF-9303CF606FE4}"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70E6F87A-F015-4E4E-AA70-7BE6F48FA08C}" type="datetimeFigureOut">
              <a:rPr lang="en-US" smtClean="0"/>
              <a:pPr/>
              <a:t>2/16/2012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54DB2BD8-EC51-4F3A-83EF-9303CF606FE4}"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70E6F87A-F015-4E4E-AA70-7BE6F48FA08C}" type="datetimeFigureOut">
              <a:rPr lang="en-US" smtClean="0"/>
              <a:pPr/>
              <a:t>2/16/2012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54DB2BD8-EC51-4F3A-83EF-9303CF606FE4}"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70E6F87A-F015-4E4E-AA70-7BE6F48FA08C}" type="datetimeFigureOut">
              <a:rPr lang="en-US" smtClean="0"/>
              <a:pPr/>
              <a:t>2/16/2012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54DB2BD8-EC51-4F3A-83EF-9303CF606FE4}"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extLst/>
          </a:lstStyle>
          <a:p>
            <a:fld id="{70E6F87A-F015-4E4E-AA70-7BE6F48FA08C}" type="datetimeFigureOut">
              <a:rPr lang="en-US" smtClean="0"/>
              <a:pPr/>
              <a:t>2/16/2012</a:t>
            </a:fld>
            <a:endParaRPr lang="en-US"/>
          </a:p>
        </p:txBody>
      </p:sp>
      <p:sp>
        <p:nvSpPr>
          <p:cNvPr id="3" name="Footer Placeholder 2"/>
          <p:cNvSpPr>
            <a:spLocks noGrp="1"/>
          </p:cNvSpPr>
          <p:nvPr>
            <p:ph type="ftr" sz="quarter" idx="11"/>
          </p:nvPr>
        </p:nvSpPr>
        <p:spPr/>
        <p:txBody>
          <a:bodyPr/>
          <a:lstStyle>
            <a:lvl1pPr>
              <a:defRPr>
                <a:solidFill>
                  <a:schemeClr val="tx2"/>
                </a:solidFill>
              </a:defRPr>
            </a:lvl1pPr>
            <a:extLst/>
          </a:lstStyle>
          <a:p>
            <a:endParaRPr lang="en-US"/>
          </a:p>
        </p:txBody>
      </p:sp>
      <p:sp>
        <p:nvSpPr>
          <p:cNvPr id="4" name="Slide Number Placeholder 3"/>
          <p:cNvSpPr>
            <a:spLocks noGrp="1"/>
          </p:cNvSpPr>
          <p:nvPr>
            <p:ph type="sldNum" sz="quarter" idx="12"/>
          </p:nvPr>
        </p:nvSpPr>
        <p:spPr/>
        <p:txBody>
          <a:bodyPr/>
          <a:lstStyle>
            <a:extLst/>
          </a:lstStyle>
          <a:p>
            <a:fld id="{54DB2BD8-EC51-4F3A-83EF-9303CF606FE4}"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70E6F87A-F015-4E4E-AA70-7BE6F48FA08C}" type="datetimeFigureOut">
              <a:rPr lang="en-US" smtClean="0"/>
              <a:pPr/>
              <a:t>2/16/2012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54DB2BD8-EC51-4F3A-83EF-9303CF606FE4}"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2"/>
      </p:bgRef>
    </p:bg>
    <p:spTree>
      <p:nvGrpSpPr>
        <p:cNvPr id="1" name=""/>
        <p:cNvGrpSpPr/>
        <p:nvPr/>
      </p:nvGrpSpPr>
      <p:grpSpPr>
        <a:xfrm>
          <a:off x="0" y="0"/>
          <a:ext cx="0" cy="0"/>
          <a:chOff x="0" y="0"/>
          <a:chExt cx="0" cy="0"/>
        </a:xfrm>
      </p:grpSpPr>
      <p:sp>
        <p:nvSpPr>
          <p:cNvPr id="8" name="Rectangle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en-US" smtClean="0"/>
              <a:t>Click to edit Master title style</a:t>
            </a:r>
            <a:endParaRPr kumimoji="0" lang="en-US" dirty="0"/>
          </a:p>
        </p:txBody>
      </p:sp>
      <p:sp>
        <p:nvSpPr>
          <p:cNvPr id="4" name="Text Placeholder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en-US" smtClean="0"/>
              <a:t>Click to edit Master text styles</a:t>
            </a:r>
          </a:p>
        </p:txBody>
      </p:sp>
      <p:sp>
        <p:nvSpPr>
          <p:cNvPr id="5" name="Date Placeholder 4"/>
          <p:cNvSpPr>
            <a:spLocks noGrp="1"/>
          </p:cNvSpPr>
          <p:nvPr>
            <p:ph type="dt" sz="half" idx="10"/>
          </p:nvPr>
        </p:nvSpPr>
        <p:spPr/>
        <p:txBody>
          <a:bodyPr/>
          <a:lstStyle>
            <a:extLst/>
          </a:lstStyle>
          <a:p>
            <a:fld id="{70E6F87A-F015-4E4E-AA70-7BE6F48FA08C}" type="datetimeFigureOut">
              <a:rPr lang="en-US" smtClean="0"/>
              <a:pPr/>
              <a:t>2/16/2012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54DB2BD8-EC51-4F3A-83EF-9303CF606FE4}" type="slidenum">
              <a:rPr lang="en-US" smtClean="0"/>
              <a:pPr/>
              <a:t>‹#›</a:t>
            </a:fld>
            <a:endParaRPr lang="en-US"/>
          </a:p>
        </p:txBody>
      </p:sp>
      <p:sp>
        <p:nvSpPr>
          <p:cNvPr id="10" name="Picture Placeholder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en-US" smtClean="0"/>
              <a:t>Click icon to add picture</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0E6F87A-F015-4E4E-AA70-7BE6F48FA08C}" type="datetimeFigureOut">
              <a:rPr lang="en-US" smtClean="0"/>
              <a:pPr/>
              <a:t>2/16/2012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54DB2BD8-EC51-4F3A-83EF-9303CF606FE4}"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274955"/>
            <a:ext cx="1524000" cy="5851525"/>
          </a:xfrm>
        </p:spPr>
        <p:txBody>
          <a:bodyPr vert="eaVert" ancho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2"/>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4242816" y="6557946"/>
            <a:ext cx="2002464" cy="226902"/>
          </a:xfrm>
        </p:spPr>
        <p:txBody>
          <a:bodyPr/>
          <a:lstStyle>
            <a:extLst/>
          </a:lstStyle>
          <a:p>
            <a:fld id="{70E6F87A-F015-4E4E-AA70-7BE6F48FA08C}" type="datetimeFigureOut">
              <a:rPr lang="en-US" smtClean="0"/>
              <a:pPr/>
              <a:t>2/16/2012</a:t>
            </a:fld>
            <a:endParaRPr lang="en-US"/>
          </a:p>
        </p:txBody>
      </p:sp>
      <p:sp>
        <p:nvSpPr>
          <p:cNvPr id="5" name="Footer Placeholder 4"/>
          <p:cNvSpPr>
            <a:spLocks noGrp="1"/>
          </p:cNvSpPr>
          <p:nvPr>
            <p:ph type="ftr" sz="quarter" idx="11"/>
          </p:nvPr>
        </p:nvSpPr>
        <p:spPr>
          <a:xfrm>
            <a:off x="457200" y="6556248"/>
            <a:ext cx="3657600" cy="228600"/>
          </a:xfrm>
        </p:spPr>
        <p:txBody>
          <a:bodyPr/>
          <a:lstStyle>
            <a:extLst/>
          </a:lstStyle>
          <a:p>
            <a:endParaRPr lang="en-US"/>
          </a:p>
        </p:txBody>
      </p:sp>
      <p:sp>
        <p:nvSpPr>
          <p:cNvPr id="6" name="Slide Number Placeholder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54DB2BD8-EC51-4F3A-83EF-9303CF606FE4}"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flipH="1">
            <a:off x="8153400" y="0"/>
            <a:ext cx="990600" cy="6858000"/>
          </a:xfrm>
          <a:prstGeom prst="rect">
            <a:avLst/>
          </a:prstGeom>
          <a:blipFill>
            <a:blip r:embed="rId13"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Title Placeholder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en-US" smtClean="0"/>
              <a:t>Click to edit Master title style</a:t>
            </a:r>
            <a:endParaRPr kumimoji="0" lang="en-US"/>
          </a:p>
        </p:txBody>
      </p:sp>
      <p:sp>
        <p:nvSpPr>
          <p:cNvPr id="31" name="Text Placeholder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7" name="Date Placeholder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70E6F87A-F015-4E4E-AA70-7BE6F48FA08C}" type="datetimeFigureOut">
              <a:rPr lang="en-US" smtClean="0"/>
              <a:pPr/>
              <a:t>2/16/2012</a:t>
            </a:fld>
            <a:endParaRPr lang="en-US"/>
          </a:p>
        </p:txBody>
      </p:sp>
      <p:sp>
        <p:nvSpPr>
          <p:cNvPr id="4" name="Footer Placeholder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en-US"/>
          </a:p>
        </p:txBody>
      </p:sp>
      <p:sp>
        <p:nvSpPr>
          <p:cNvPr id="16" name="Slide Number Placeholder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54DB2BD8-EC51-4F3A-83EF-9303CF606FE4}"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86116" y="1142984"/>
            <a:ext cx="5105400" cy="2868168"/>
          </a:xfrm>
        </p:spPr>
        <p:txBody>
          <a:bodyPr/>
          <a:lstStyle/>
          <a:p>
            <a:pPr algn="ctr"/>
            <a:r>
              <a:rPr lang="ar-AE" sz="11500" dirty="0" smtClean="0">
                <a:cs typeface="Al-Hadith1" pitchFamily="2" charset="-78"/>
              </a:rPr>
              <a:t>النقد البنـــــآء</a:t>
            </a:r>
            <a:endParaRPr lang="en-US" sz="11500" dirty="0">
              <a:cs typeface="Al-Hadith1" pitchFamily="2" charset="-78"/>
            </a:endParaRPr>
          </a:p>
        </p:txBody>
      </p:sp>
      <p:pic>
        <p:nvPicPr>
          <p:cNvPr id="1026" name="Picture 2" descr="C:\Documents and Settings\student\My Documents\My Pictures\=)\2259136871.gif"/>
          <p:cNvPicPr>
            <a:picLocks noChangeAspect="1" noChangeArrowheads="1"/>
          </p:cNvPicPr>
          <p:nvPr/>
        </p:nvPicPr>
        <p:blipFill>
          <a:blip r:embed="rId2" cstate="print"/>
          <a:srcRect/>
          <a:stretch>
            <a:fillRect/>
          </a:stretch>
        </p:blipFill>
        <p:spPr bwMode="auto">
          <a:xfrm rot="21429962">
            <a:off x="648124" y="1359300"/>
            <a:ext cx="786709" cy="1498514"/>
          </a:xfrm>
          <a:prstGeom prst="rect">
            <a:avLst/>
          </a:prstGeom>
          <a:noFill/>
        </p:spPr>
      </p:pic>
      <p:pic>
        <p:nvPicPr>
          <p:cNvPr id="1027" name="Picture 3" descr="C:\Users\al_kasbi\Desktop\desktop\العنود\أوراق الدين\hh\Scrapbookingفوتشوب\flower4.png"/>
          <p:cNvPicPr>
            <a:picLocks noChangeAspect="1" noChangeArrowheads="1"/>
          </p:cNvPicPr>
          <p:nvPr/>
        </p:nvPicPr>
        <p:blipFill>
          <a:blip r:embed="rId3" cstate="print"/>
          <a:srcRect/>
          <a:stretch>
            <a:fillRect/>
          </a:stretch>
        </p:blipFill>
        <p:spPr bwMode="auto">
          <a:xfrm>
            <a:off x="755576" y="980728"/>
            <a:ext cx="548680" cy="548680"/>
          </a:xfrm>
          <a:prstGeom prst="rect">
            <a:avLst/>
          </a:prstGeom>
          <a:noFill/>
        </p:spPr>
      </p:pic>
      <p:pic>
        <p:nvPicPr>
          <p:cNvPr id="1029" name="Picture 5" descr="C:\Users\al_kasbi\Desktop\desktop\العنود\أوراق الدين\hh\Scrapbookingفوتشوب\flower7.png"/>
          <p:cNvPicPr>
            <a:picLocks noChangeAspect="1" noChangeArrowheads="1"/>
          </p:cNvPicPr>
          <p:nvPr/>
        </p:nvPicPr>
        <p:blipFill>
          <a:blip r:embed="rId4" cstate="print"/>
          <a:srcRect/>
          <a:stretch>
            <a:fillRect/>
          </a:stretch>
        </p:blipFill>
        <p:spPr bwMode="auto">
          <a:xfrm>
            <a:off x="-108520" y="3212976"/>
            <a:ext cx="2592288" cy="3853181"/>
          </a:xfrm>
          <a:prstGeom prst="rect">
            <a:avLst/>
          </a:prstGeom>
          <a:noFill/>
        </p:spPr>
      </p:pic>
      <p:sp>
        <p:nvSpPr>
          <p:cNvPr id="9" name="Freeform 8"/>
          <p:cNvSpPr/>
          <p:nvPr/>
        </p:nvSpPr>
        <p:spPr>
          <a:xfrm>
            <a:off x="107504" y="836712"/>
            <a:ext cx="1062037" cy="3498850"/>
          </a:xfrm>
          <a:custGeom>
            <a:avLst/>
            <a:gdLst>
              <a:gd name="connsiteX0" fmla="*/ 1062037 w 1062037"/>
              <a:gd name="connsiteY0" fmla="*/ 3319462 h 3498850"/>
              <a:gd name="connsiteX1" fmla="*/ 109537 w 1062037"/>
              <a:gd name="connsiteY1" fmla="*/ 3014662 h 3498850"/>
              <a:gd name="connsiteX2" fmla="*/ 404812 w 1062037"/>
              <a:gd name="connsiteY2" fmla="*/ 414337 h 3498850"/>
              <a:gd name="connsiteX3" fmla="*/ 881062 w 1062037"/>
              <a:gd name="connsiteY3" fmla="*/ 528637 h 3498850"/>
            </a:gdLst>
            <a:ahLst/>
            <a:cxnLst>
              <a:cxn ang="0">
                <a:pos x="connsiteX0" y="connsiteY0"/>
              </a:cxn>
              <a:cxn ang="0">
                <a:pos x="connsiteX1" y="connsiteY1"/>
              </a:cxn>
              <a:cxn ang="0">
                <a:pos x="connsiteX2" y="connsiteY2"/>
              </a:cxn>
              <a:cxn ang="0">
                <a:pos x="connsiteX3" y="connsiteY3"/>
              </a:cxn>
            </a:cxnLst>
            <a:rect l="l" t="t" r="r" b="b"/>
            <a:pathLst>
              <a:path w="1062037" h="3498850">
                <a:moveTo>
                  <a:pt x="1062037" y="3319462"/>
                </a:moveTo>
                <a:cubicBezTo>
                  <a:pt x="640556" y="3409156"/>
                  <a:pt x="219075" y="3498850"/>
                  <a:pt x="109537" y="3014662"/>
                </a:cubicBezTo>
                <a:cubicBezTo>
                  <a:pt x="0" y="2530475"/>
                  <a:pt x="276225" y="828674"/>
                  <a:pt x="404812" y="414337"/>
                </a:cubicBezTo>
                <a:cubicBezTo>
                  <a:pt x="533399" y="0"/>
                  <a:pt x="707230" y="264318"/>
                  <a:pt x="881062" y="528637"/>
                </a:cubicBezTo>
              </a:path>
            </a:pathLst>
          </a:custGeom>
        </p:spPr>
        <p:style>
          <a:lnRef idx="1">
            <a:schemeClr val="accent1"/>
          </a:lnRef>
          <a:fillRef idx="0">
            <a:schemeClr val="accent1"/>
          </a:fillRef>
          <a:effectRef idx="0">
            <a:schemeClr val="accent1"/>
          </a:effectRef>
          <a:fontRef idx="minor">
            <a:schemeClr val="tx1"/>
          </a:fontRef>
        </p:style>
        <p:txBody>
          <a:bodyPr rtlCol="1" anchor="ctr"/>
          <a:lstStyle/>
          <a:p>
            <a:pPr algn="ctr"/>
            <a:endParaRPr lang="ar-AE"/>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AE" dirty="0" smtClean="0"/>
              <a:t>النقد البناء </a:t>
            </a:r>
            <a:endParaRPr lang="en-US" dirty="0"/>
          </a:p>
        </p:txBody>
      </p:sp>
      <p:sp>
        <p:nvSpPr>
          <p:cNvPr id="3" name="Content Placeholder 2"/>
          <p:cNvSpPr>
            <a:spLocks noGrp="1"/>
          </p:cNvSpPr>
          <p:nvPr>
            <p:ph idx="1"/>
          </p:nvPr>
        </p:nvSpPr>
        <p:spPr/>
        <p:txBody>
          <a:bodyPr>
            <a:normAutofit/>
          </a:bodyPr>
          <a:lstStyle/>
          <a:p>
            <a:pPr algn="r"/>
            <a:endParaRPr lang="ar-AE" sz="2000" dirty="0" smtClean="0"/>
          </a:p>
          <a:p>
            <a:pPr algn="r">
              <a:buNone/>
            </a:pPr>
            <a:r>
              <a:rPr lang="ar-AE" sz="2000" dirty="0" smtClean="0"/>
              <a:t>حرص الإسلام على بناء الشخصية الإسلامية بناءً كاملاً وحث أفراد المجتمع ومؤسساته على المشاركة في هذا البناء من خلال المساهمة في تقويم أخطاء الآخرين أفراداً وجماعات وتصويب مسارهم على أساس من الشعور بالمسؤولية الكبرى الملقاه </a:t>
            </a:r>
          </a:p>
          <a:p>
            <a:pPr algn="r">
              <a:buNone/>
            </a:pPr>
            <a:r>
              <a:rPr lang="ar-AE" sz="2000" dirty="0" smtClean="0"/>
              <a:t>على عاتق كل واحد منهم.</a:t>
            </a:r>
          </a:p>
          <a:p>
            <a:pPr algn="r">
              <a:buNone/>
            </a:pPr>
            <a:endParaRPr lang="ar-AE" sz="2000" dirty="0" smtClean="0"/>
          </a:p>
          <a:p>
            <a:pPr algn="r">
              <a:buNone/>
            </a:pPr>
            <a:r>
              <a:rPr lang="ar-AE" sz="2000" dirty="0" smtClean="0"/>
              <a:t>وإذا كان أبرز ماتعتز به الديمقراطيات المعاصرة, أنها تؤسس مايسمى ( بالمجتمع المفتوح ), وهو المجتمع القائم على حرية النقد والمساءلة, فلا ينكر عاقل أن القرآن الكريم قد أقام في مجتمع النبوه الأول, أكرم مثال عرفه العالم للمجتمع المفتوح الذي تمتع بدرجة عالية من الشفافية, وأنبل تطبيق شهدته الإنسانية لحق المسألة والنقد وممارسة حرية الرأي. </a:t>
            </a:r>
            <a:endParaRPr lang="en-US" sz="2000" dirty="0"/>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ipe(down)">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ar-AE" dirty="0" smtClean="0"/>
              <a:t>المراد بالنقد</a:t>
            </a:r>
            <a:br>
              <a:rPr lang="ar-AE" dirty="0" smtClean="0"/>
            </a:br>
            <a:endParaRPr lang="en-US" dirty="0"/>
          </a:p>
        </p:txBody>
      </p:sp>
      <p:sp>
        <p:nvSpPr>
          <p:cNvPr id="3" name="Content Placeholder 2"/>
          <p:cNvSpPr>
            <a:spLocks noGrp="1"/>
          </p:cNvSpPr>
          <p:nvPr>
            <p:ph idx="1"/>
          </p:nvPr>
        </p:nvSpPr>
        <p:spPr/>
        <p:txBody>
          <a:bodyPr>
            <a:normAutofit/>
          </a:bodyPr>
          <a:lstStyle/>
          <a:p>
            <a:pPr algn="r">
              <a:buNone/>
            </a:pPr>
            <a:r>
              <a:rPr lang="ar-AE" sz="2800" dirty="0" smtClean="0">
                <a:solidFill>
                  <a:schemeClr val="accent5">
                    <a:lumMod val="50000"/>
                  </a:schemeClr>
                </a:solidFill>
              </a:rPr>
              <a:t>_ يطلق النقد في اللغة على معنيين :</a:t>
            </a:r>
          </a:p>
          <a:p>
            <a:pPr algn="r">
              <a:buNone/>
            </a:pPr>
            <a:endParaRPr lang="ar-AE" sz="2400" dirty="0" smtClean="0">
              <a:solidFill>
                <a:schemeClr val="accent5">
                  <a:lumMod val="50000"/>
                </a:schemeClr>
              </a:solidFill>
            </a:endParaRPr>
          </a:p>
          <a:p>
            <a:pPr algn="r">
              <a:buNone/>
            </a:pPr>
            <a:r>
              <a:rPr lang="ar-AE" sz="2400" dirty="0" smtClean="0">
                <a:solidFill>
                  <a:schemeClr val="accent5">
                    <a:lumMod val="50000"/>
                  </a:schemeClr>
                </a:solidFill>
              </a:rPr>
              <a:t>1-</a:t>
            </a:r>
            <a:r>
              <a:rPr lang="ar-AE" sz="2400" dirty="0" smtClean="0"/>
              <a:t> تمييز الرديء من الجيد من الدراهم والدنانير والنقود, وإخراج الزائف منها.</a:t>
            </a:r>
          </a:p>
          <a:p>
            <a:pPr algn="r">
              <a:buNone/>
            </a:pPr>
            <a:r>
              <a:rPr lang="ar-AE" sz="2400" dirty="0" smtClean="0">
                <a:solidFill>
                  <a:schemeClr val="accent5">
                    <a:lumMod val="50000"/>
                  </a:schemeClr>
                </a:solidFill>
              </a:rPr>
              <a:t>2-</a:t>
            </a:r>
            <a:r>
              <a:rPr lang="ar-AE" sz="2400" dirty="0" smtClean="0"/>
              <a:t> العيب والتجريح, وهو النقد غير البناء, أو النقد المذموم, لأنه يقوم على إظهار عيوب الآخرين للنيل منهم والطعن فيهم دون دليل.</a:t>
            </a:r>
          </a:p>
          <a:p>
            <a:pPr algn="r">
              <a:buNone/>
            </a:pPr>
            <a:endParaRPr lang="ar-AE" sz="2400" dirty="0" smtClean="0"/>
          </a:p>
          <a:p>
            <a:pPr algn="r">
              <a:buNone/>
            </a:pPr>
            <a:r>
              <a:rPr lang="ar-AE" sz="2800" dirty="0" smtClean="0">
                <a:solidFill>
                  <a:schemeClr val="accent5">
                    <a:lumMod val="50000"/>
                  </a:schemeClr>
                </a:solidFill>
              </a:rPr>
              <a:t>_ أما النقد اصطلاحاً </a:t>
            </a:r>
            <a:r>
              <a:rPr lang="ar-AE" sz="2400" dirty="0" smtClean="0"/>
              <a:t>: فهو تمييز الأقوال والأفعال ببيان الحق من الباطل, والحكم عليها.  </a:t>
            </a:r>
            <a:endParaRPr lang="en-US" sz="2400" dirty="0"/>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AE" dirty="0" smtClean="0"/>
              <a:t>نقد الذات قبل نقد الآخرين</a:t>
            </a:r>
            <a:endParaRPr lang="en-US" dirty="0"/>
          </a:p>
        </p:txBody>
      </p:sp>
      <p:sp>
        <p:nvSpPr>
          <p:cNvPr id="3" name="Content Placeholder 2"/>
          <p:cNvSpPr>
            <a:spLocks noGrp="1"/>
          </p:cNvSpPr>
          <p:nvPr>
            <p:ph idx="1"/>
          </p:nvPr>
        </p:nvSpPr>
        <p:spPr/>
        <p:txBody>
          <a:bodyPr/>
          <a:lstStyle/>
          <a:p>
            <a:pPr algn="r">
              <a:buNone/>
            </a:pPr>
            <a:endParaRPr lang="ar-AE" dirty="0" smtClean="0"/>
          </a:p>
          <a:p>
            <a:pPr algn="r">
              <a:buNone/>
            </a:pPr>
            <a:r>
              <a:rPr lang="ar-AE" dirty="0" smtClean="0"/>
              <a:t>النقد الذاتي هو الكشف عن أخطاء النفس محاسبتها, ثم تصحيح مسارها.</a:t>
            </a:r>
          </a:p>
          <a:p>
            <a:pPr algn="r">
              <a:buNone/>
            </a:pPr>
            <a:endParaRPr lang="ar-AE" dirty="0" smtClean="0"/>
          </a:p>
          <a:p>
            <a:pPr algn="r">
              <a:buNone/>
            </a:pPr>
            <a:r>
              <a:rPr lang="ar-AE" dirty="0" smtClean="0"/>
              <a:t>وهو دليل على شجاعة الإنسان وقدرته على تصحيح أخطائه وتحرره من عبوديته لنفسه, واستعداده للتغيير والإصلاح.</a:t>
            </a:r>
            <a:endParaRPr lang="en-US" dirty="0"/>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14678" y="4714884"/>
            <a:ext cx="4891086" cy="2143116"/>
          </a:xfrm>
        </p:spPr>
        <p:txBody>
          <a:bodyPr/>
          <a:lstStyle/>
          <a:p>
            <a:pPr>
              <a:defRPr/>
            </a:pPr>
            <a:r>
              <a:rPr lang="ar-AE" sz="1800" u="sng" dirty="0" smtClean="0">
                <a:solidFill>
                  <a:schemeClr val="accent6">
                    <a:lumMod val="75000"/>
                  </a:schemeClr>
                </a:solidFill>
                <a:latin typeface="Arial Unicode MS" pitchFamily="34" charset="-128"/>
                <a:ea typeface="Arial Unicode MS" pitchFamily="34" charset="-128"/>
                <a:cs typeface="Arial Unicode MS" pitchFamily="34" charset="-128"/>
              </a:rPr>
              <a:t/>
            </a:r>
            <a:br>
              <a:rPr lang="ar-AE" sz="1800" u="sng" dirty="0" smtClean="0">
                <a:solidFill>
                  <a:schemeClr val="accent6">
                    <a:lumMod val="75000"/>
                  </a:schemeClr>
                </a:solidFill>
                <a:latin typeface="Arial Unicode MS" pitchFamily="34" charset="-128"/>
                <a:ea typeface="Arial Unicode MS" pitchFamily="34" charset="-128"/>
                <a:cs typeface="Arial Unicode MS" pitchFamily="34" charset="-128"/>
              </a:rPr>
            </a:br>
            <a:r>
              <a:rPr lang="ar-AE" sz="1800" u="sng" dirty="0" smtClean="0">
                <a:solidFill>
                  <a:schemeClr val="accent6">
                    <a:lumMod val="75000"/>
                  </a:schemeClr>
                </a:solidFill>
                <a:latin typeface="Arial Unicode MS" pitchFamily="34" charset="-128"/>
                <a:ea typeface="Arial Unicode MS" pitchFamily="34" charset="-128"/>
                <a:cs typeface="Arial Unicode MS" pitchFamily="34" charset="-128"/>
              </a:rPr>
              <a:t/>
            </a:r>
            <a:br>
              <a:rPr lang="ar-AE" sz="1800" u="sng" dirty="0" smtClean="0">
                <a:solidFill>
                  <a:schemeClr val="accent6">
                    <a:lumMod val="75000"/>
                  </a:schemeClr>
                </a:solidFill>
                <a:latin typeface="Arial Unicode MS" pitchFamily="34" charset="-128"/>
                <a:ea typeface="Arial Unicode MS" pitchFamily="34" charset="-128"/>
                <a:cs typeface="Arial Unicode MS" pitchFamily="34" charset="-128"/>
              </a:rPr>
            </a:br>
            <a:r>
              <a:rPr lang="ar-AE" sz="1800" u="sng" dirty="0" smtClean="0">
                <a:solidFill>
                  <a:schemeClr val="accent6">
                    <a:lumMod val="75000"/>
                  </a:schemeClr>
                </a:solidFill>
                <a:latin typeface="Arial Unicode MS" pitchFamily="34" charset="-128"/>
                <a:ea typeface="Arial Unicode MS" pitchFamily="34" charset="-128"/>
                <a:cs typeface="Arial Unicode MS" pitchFamily="34" charset="-128"/>
              </a:rPr>
              <a:t/>
            </a:r>
            <a:br>
              <a:rPr lang="ar-AE" sz="1800" u="sng" dirty="0" smtClean="0">
                <a:solidFill>
                  <a:schemeClr val="accent6">
                    <a:lumMod val="75000"/>
                  </a:schemeClr>
                </a:solidFill>
                <a:latin typeface="Arial Unicode MS" pitchFamily="34" charset="-128"/>
                <a:ea typeface="Arial Unicode MS" pitchFamily="34" charset="-128"/>
                <a:cs typeface="Arial Unicode MS" pitchFamily="34" charset="-128"/>
              </a:rPr>
            </a:br>
            <a:r>
              <a:rPr lang="ar-AE" sz="1800" u="sng" dirty="0" smtClean="0">
                <a:solidFill>
                  <a:schemeClr val="accent6">
                    <a:lumMod val="75000"/>
                  </a:schemeClr>
                </a:solidFill>
                <a:latin typeface="Arial Unicode MS" pitchFamily="34" charset="-128"/>
                <a:ea typeface="Arial Unicode MS" pitchFamily="34" charset="-128"/>
                <a:cs typeface="Arial Unicode MS" pitchFamily="34" charset="-128"/>
              </a:rPr>
              <a:t/>
            </a:r>
            <a:br>
              <a:rPr lang="ar-AE" sz="1800" u="sng" dirty="0" smtClean="0">
                <a:solidFill>
                  <a:schemeClr val="accent6">
                    <a:lumMod val="75000"/>
                  </a:schemeClr>
                </a:solidFill>
                <a:latin typeface="Arial Unicode MS" pitchFamily="34" charset="-128"/>
                <a:ea typeface="Arial Unicode MS" pitchFamily="34" charset="-128"/>
                <a:cs typeface="Arial Unicode MS" pitchFamily="34" charset="-128"/>
              </a:rPr>
            </a:br>
            <a:r>
              <a:rPr lang="ar-AE" sz="1800" u="sng" dirty="0" smtClean="0">
                <a:solidFill>
                  <a:schemeClr val="accent6">
                    <a:lumMod val="75000"/>
                  </a:schemeClr>
                </a:solidFill>
                <a:latin typeface="Arial Unicode MS" pitchFamily="34" charset="-128"/>
                <a:ea typeface="Arial Unicode MS" pitchFamily="34" charset="-128"/>
                <a:cs typeface="Arial Unicode MS" pitchFamily="34" charset="-128"/>
              </a:rPr>
              <a:t/>
            </a:r>
            <a:br>
              <a:rPr lang="ar-AE" sz="1800" u="sng" dirty="0" smtClean="0">
                <a:solidFill>
                  <a:schemeClr val="accent6">
                    <a:lumMod val="75000"/>
                  </a:schemeClr>
                </a:solidFill>
                <a:latin typeface="Arial Unicode MS" pitchFamily="34" charset="-128"/>
                <a:ea typeface="Arial Unicode MS" pitchFamily="34" charset="-128"/>
                <a:cs typeface="Arial Unicode MS" pitchFamily="34" charset="-128"/>
              </a:rPr>
            </a:br>
            <a:r>
              <a:rPr lang="ar-AE" sz="1800" u="sng" dirty="0" smtClean="0">
                <a:solidFill>
                  <a:schemeClr val="accent6">
                    <a:lumMod val="75000"/>
                  </a:schemeClr>
                </a:solidFill>
                <a:latin typeface="Arial Unicode MS" pitchFamily="34" charset="-128"/>
                <a:ea typeface="Arial Unicode MS" pitchFamily="34" charset="-128"/>
                <a:cs typeface="Arial Unicode MS" pitchFamily="34" charset="-128"/>
              </a:rPr>
              <a:t/>
            </a:r>
            <a:br>
              <a:rPr lang="ar-AE" sz="1800" u="sng" dirty="0" smtClean="0">
                <a:solidFill>
                  <a:schemeClr val="accent6">
                    <a:lumMod val="75000"/>
                  </a:schemeClr>
                </a:solidFill>
                <a:latin typeface="Arial Unicode MS" pitchFamily="34" charset="-128"/>
                <a:ea typeface="Arial Unicode MS" pitchFamily="34" charset="-128"/>
                <a:cs typeface="Arial Unicode MS" pitchFamily="34" charset="-128"/>
              </a:rPr>
            </a:br>
            <a:r>
              <a:rPr lang="ar-AE" sz="1800" u="sng" dirty="0" smtClean="0">
                <a:solidFill>
                  <a:schemeClr val="accent6">
                    <a:lumMod val="75000"/>
                  </a:schemeClr>
                </a:solidFill>
                <a:latin typeface="Arial Unicode MS" pitchFamily="34" charset="-128"/>
                <a:ea typeface="Arial Unicode MS" pitchFamily="34" charset="-128"/>
                <a:cs typeface="Arial Unicode MS" pitchFamily="34" charset="-128"/>
              </a:rPr>
              <a:t/>
            </a:r>
            <a:br>
              <a:rPr lang="ar-AE" sz="1800" u="sng" dirty="0" smtClean="0">
                <a:solidFill>
                  <a:schemeClr val="accent6">
                    <a:lumMod val="75000"/>
                  </a:schemeClr>
                </a:solidFill>
                <a:latin typeface="Arial Unicode MS" pitchFamily="34" charset="-128"/>
                <a:ea typeface="Arial Unicode MS" pitchFamily="34" charset="-128"/>
                <a:cs typeface="Arial Unicode MS" pitchFamily="34" charset="-128"/>
              </a:rPr>
            </a:br>
            <a:r>
              <a:rPr lang="ar-AE" sz="1800" u="sng" dirty="0" smtClean="0">
                <a:solidFill>
                  <a:schemeClr val="bg1"/>
                </a:solidFill>
                <a:latin typeface="Arial Unicode MS" pitchFamily="34" charset="-128"/>
                <a:ea typeface="Arial Unicode MS" pitchFamily="34" charset="-128"/>
                <a:cs typeface="Arial Unicode MS" pitchFamily="34" charset="-128"/>
              </a:rPr>
              <a:t>أ</a:t>
            </a:r>
            <a:r>
              <a:rPr lang="ar-AE" sz="2800" u="sng" dirty="0" smtClean="0">
                <a:solidFill>
                  <a:schemeClr val="bg1">
                    <a:lumMod val="95000"/>
                  </a:schemeClr>
                </a:solidFill>
                <a:latin typeface="Arial Unicode MS" pitchFamily="34" charset="-128"/>
                <a:ea typeface="Arial Unicode MS" pitchFamily="34" charset="-128"/>
                <a:cs typeface="Arial Unicode MS" pitchFamily="34" charset="-128"/>
              </a:rPr>
              <a:t>بين:</a:t>
            </a:r>
            <a:br>
              <a:rPr lang="ar-AE" sz="2800" u="sng" dirty="0" smtClean="0">
                <a:solidFill>
                  <a:schemeClr val="bg1">
                    <a:lumMod val="95000"/>
                  </a:schemeClr>
                </a:solidFill>
                <a:latin typeface="Arial Unicode MS" pitchFamily="34" charset="-128"/>
                <a:ea typeface="Arial Unicode MS" pitchFamily="34" charset="-128"/>
                <a:cs typeface="Arial Unicode MS" pitchFamily="34" charset="-128"/>
              </a:rPr>
            </a:br>
            <a:r>
              <a:rPr lang="ar-AE" sz="2800" dirty="0" smtClean="0">
                <a:solidFill>
                  <a:schemeClr val="bg1">
                    <a:lumMod val="95000"/>
                  </a:schemeClr>
                </a:solidFill>
                <a:latin typeface="Arial Unicode MS" pitchFamily="34" charset="-128"/>
                <a:ea typeface="Arial Unicode MS" pitchFamily="34" charset="-128"/>
                <a:cs typeface="Arial Unicode MS" pitchFamily="34" charset="-128"/>
              </a:rPr>
              <a:t>ما أنواع النقد من حيث النوعية ومن حيث الموجه إليه؟</a:t>
            </a:r>
            <a:br>
              <a:rPr lang="ar-AE" sz="2800" dirty="0" smtClean="0">
                <a:solidFill>
                  <a:schemeClr val="bg1">
                    <a:lumMod val="95000"/>
                  </a:schemeClr>
                </a:solidFill>
                <a:latin typeface="Arial Unicode MS" pitchFamily="34" charset="-128"/>
                <a:ea typeface="Arial Unicode MS" pitchFamily="34" charset="-128"/>
                <a:cs typeface="Arial Unicode MS" pitchFamily="34" charset="-128"/>
              </a:rPr>
            </a:br>
            <a:r>
              <a:rPr lang="ar-AE" sz="2800" dirty="0" smtClean="0">
                <a:solidFill>
                  <a:schemeClr val="bg1">
                    <a:lumMod val="95000"/>
                  </a:schemeClr>
                </a:solidFill>
                <a:latin typeface="Arial Unicode MS" pitchFamily="34" charset="-128"/>
                <a:ea typeface="Arial Unicode MS" pitchFamily="34" charset="-128"/>
                <a:cs typeface="Arial Unicode MS" pitchFamily="34" charset="-128"/>
              </a:rPr>
              <a:t>.................. .</a:t>
            </a:r>
            <a:br>
              <a:rPr lang="ar-AE" sz="2800" dirty="0" smtClean="0">
                <a:solidFill>
                  <a:schemeClr val="bg1">
                    <a:lumMod val="95000"/>
                  </a:schemeClr>
                </a:solidFill>
                <a:latin typeface="Arial Unicode MS" pitchFamily="34" charset="-128"/>
                <a:ea typeface="Arial Unicode MS" pitchFamily="34" charset="-128"/>
                <a:cs typeface="Arial Unicode MS" pitchFamily="34" charset="-128"/>
              </a:rPr>
            </a:br>
            <a:r>
              <a:rPr lang="ar-AE" sz="2800" dirty="0" smtClean="0">
                <a:solidFill>
                  <a:schemeClr val="bg1">
                    <a:lumMod val="95000"/>
                  </a:schemeClr>
                </a:solidFill>
                <a:latin typeface="Arial Unicode MS" pitchFamily="34" charset="-128"/>
                <a:ea typeface="Arial Unicode MS" pitchFamily="34" charset="-128"/>
                <a:cs typeface="Arial Unicode MS" pitchFamily="34" charset="-128"/>
              </a:rPr>
              <a:t>قال وهب بن منبه رحمه الله:طوبى لمن شغله عيبه من عيوب الناس.</a:t>
            </a:r>
            <a:br>
              <a:rPr lang="ar-AE" sz="2800" dirty="0" smtClean="0">
                <a:solidFill>
                  <a:schemeClr val="bg1">
                    <a:lumMod val="95000"/>
                  </a:schemeClr>
                </a:solidFill>
                <a:latin typeface="Arial Unicode MS" pitchFamily="34" charset="-128"/>
                <a:ea typeface="Arial Unicode MS" pitchFamily="34" charset="-128"/>
                <a:cs typeface="Arial Unicode MS" pitchFamily="34" charset="-128"/>
              </a:rPr>
            </a:br>
            <a:r>
              <a:rPr lang="ar-AE" sz="2800" dirty="0" smtClean="0">
                <a:solidFill>
                  <a:schemeClr val="bg1">
                    <a:lumMod val="95000"/>
                  </a:schemeClr>
                </a:solidFill>
                <a:latin typeface="Arial Unicode MS" pitchFamily="34" charset="-128"/>
                <a:ea typeface="Arial Unicode MS" pitchFamily="34" charset="-128"/>
                <a:cs typeface="Arial Unicode MS" pitchFamily="34" charset="-128"/>
              </a:rPr>
              <a:t>ما مخاطر انشغال الإنسان بعيوب الآخرين من النظر إلى عيوب نفسه؟</a:t>
            </a:r>
            <a:br>
              <a:rPr lang="ar-AE" sz="2800" dirty="0" smtClean="0">
                <a:solidFill>
                  <a:schemeClr val="bg1">
                    <a:lumMod val="95000"/>
                  </a:schemeClr>
                </a:solidFill>
                <a:latin typeface="Arial Unicode MS" pitchFamily="34" charset="-128"/>
                <a:ea typeface="Arial Unicode MS" pitchFamily="34" charset="-128"/>
                <a:cs typeface="Arial Unicode MS" pitchFamily="34" charset="-128"/>
              </a:rPr>
            </a:br>
            <a:r>
              <a:rPr lang="ar-AE" sz="2800" dirty="0" smtClean="0">
                <a:solidFill>
                  <a:schemeClr val="bg1">
                    <a:lumMod val="95000"/>
                  </a:schemeClr>
                </a:solidFill>
                <a:latin typeface="Arial Unicode MS" pitchFamily="34" charset="-128"/>
                <a:ea typeface="Arial Unicode MS" pitchFamily="34" charset="-128"/>
                <a:cs typeface="Arial Unicode MS" pitchFamily="34" charset="-128"/>
              </a:rPr>
              <a:t>...................................................................</a:t>
            </a:r>
            <a:br>
              <a:rPr lang="ar-AE" sz="2800" dirty="0" smtClean="0">
                <a:solidFill>
                  <a:schemeClr val="bg1">
                    <a:lumMod val="95000"/>
                  </a:schemeClr>
                </a:solidFill>
                <a:latin typeface="Arial Unicode MS" pitchFamily="34" charset="-128"/>
                <a:ea typeface="Arial Unicode MS" pitchFamily="34" charset="-128"/>
                <a:cs typeface="Arial Unicode MS" pitchFamily="34" charset="-128"/>
              </a:rPr>
            </a:br>
            <a:r>
              <a:rPr lang="ar-AE" sz="2800" dirty="0" smtClean="0">
                <a:solidFill>
                  <a:schemeClr val="bg1">
                    <a:lumMod val="95000"/>
                  </a:schemeClr>
                </a:solidFill>
                <a:latin typeface="Arial Unicode MS" pitchFamily="34" charset="-128"/>
                <a:ea typeface="Arial Unicode MS" pitchFamily="34" charset="-128"/>
                <a:cs typeface="Arial Unicode MS" pitchFamily="34" charset="-128"/>
              </a:rPr>
              <a:t>ما أساليب النقد الذاتي؟</a:t>
            </a:r>
            <a:br>
              <a:rPr lang="ar-AE" sz="2800" dirty="0" smtClean="0">
                <a:solidFill>
                  <a:schemeClr val="bg1">
                    <a:lumMod val="95000"/>
                  </a:schemeClr>
                </a:solidFill>
                <a:latin typeface="Arial Unicode MS" pitchFamily="34" charset="-128"/>
                <a:ea typeface="Arial Unicode MS" pitchFamily="34" charset="-128"/>
                <a:cs typeface="Arial Unicode MS" pitchFamily="34" charset="-128"/>
              </a:rPr>
            </a:br>
            <a:r>
              <a:rPr lang="ar-AE" sz="2800" dirty="0" smtClean="0">
                <a:solidFill>
                  <a:schemeClr val="bg1">
                    <a:lumMod val="95000"/>
                  </a:schemeClr>
                </a:solidFill>
                <a:latin typeface="Arial Unicode MS" pitchFamily="34" charset="-128"/>
                <a:ea typeface="Arial Unicode MS" pitchFamily="34" charset="-128"/>
                <a:cs typeface="Arial Unicode MS" pitchFamily="34" charset="-128"/>
              </a:rPr>
              <a:t>...........................................................</a:t>
            </a:r>
            <a:r>
              <a:rPr lang="ar-AE" sz="2400" dirty="0" smtClean="0">
                <a:solidFill>
                  <a:schemeClr val="bg1">
                    <a:lumMod val="95000"/>
                  </a:schemeClr>
                </a:solidFill>
                <a:latin typeface="Arial Unicode MS" pitchFamily="34" charset="-128"/>
                <a:ea typeface="Arial Unicode MS" pitchFamily="34" charset="-128"/>
                <a:cs typeface="Arial Unicode MS" pitchFamily="34" charset="-128"/>
              </a:rPr>
              <a:t/>
            </a:r>
            <a:br>
              <a:rPr lang="ar-AE" sz="2400" dirty="0" smtClean="0">
                <a:solidFill>
                  <a:schemeClr val="bg1">
                    <a:lumMod val="95000"/>
                  </a:schemeClr>
                </a:solidFill>
                <a:latin typeface="Arial Unicode MS" pitchFamily="34" charset="-128"/>
                <a:ea typeface="Arial Unicode MS" pitchFamily="34" charset="-128"/>
                <a:cs typeface="Arial Unicode MS" pitchFamily="34" charset="-128"/>
              </a:rPr>
            </a:br>
            <a:r>
              <a:rPr lang="en-US" sz="3200" u="sng" dirty="0" smtClean="0">
                <a:solidFill>
                  <a:schemeClr val="bg1">
                    <a:lumMod val="95000"/>
                  </a:schemeClr>
                </a:solidFill>
                <a:latin typeface="Arial Unicode MS" pitchFamily="34" charset="-128"/>
                <a:ea typeface="Arial Unicode MS" pitchFamily="34" charset="-128"/>
                <a:cs typeface="Arial Unicode MS" pitchFamily="34" charset="-128"/>
              </a:rPr>
              <a:t/>
            </a:r>
            <a:br>
              <a:rPr lang="en-US" sz="3200" u="sng" dirty="0" smtClean="0">
                <a:solidFill>
                  <a:schemeClr val="bg1">
                    <a:lumMod val="95000"/>
                  </a:schemeClr>
                </a:solidFill>
                <a:latin typeface="Arial Unicode MS" pitchFamily="34" charset="-128"/>
                <a:ea typeface="Arial Unicode MS" pitchFamily="34" charset="-128"/>
                <a:cs typeface="Arial Unicode MS" pitchFamily="34" charset="-128"/>
              </a:rPr>
            </a:br>
            <a:endParaRPr lang="en-US" sz="3200" dirty="0">
              <a:solidFill>
                <a:schemeClr val="bg1">
                  <a:lumMod val="95000"/>
                </a:schemeClr>
              </a:solidFill>
              <a:latin typeface="Arial Unicode MS" pitchFamily="34" charset="-128"/>
              <a:ea typeface="Arial Unicode MS" pitchFamily="34" charset="-128"/>
              <a:cs typeface="Arial Unicode MS" pitchFamily="34" charset="-128"/>
            </a:endParaRPr>
          </a:p>
        </p:txBody>
      </p:sp>
      <p:pic>
        <p:nvPicPr>
          <p:cNvPr id="1026" name="Picture 2" descr="C:\Documents and Settings\student\My Documents\My Pictures\=)\2259136871.gif"/>
          <p:cNvPicPr>
            <a:picLocks noChangeAspect="1" noChangeArrowheads="1"/>
          </p:cNvPicPr>
          <p:nvPr/>
        </p:nvPicPr>
        <p:blipFill>
          <a:blip r:embed="rId2" cstate="print"/>
          <a:srcRect/>
          <a:stretch>
            <a:fillRect/>
          </a:stretch>
        </p:blipFill>
        <p:spPr bwMode="auto">
          <a:xfrm>
            <a:off x="1547664" y="1340768"/>
            <a:ext cx="720080" cy="1371600"/>
          </a:xfrm>
          <a:prstGeom prst="rect">
            <a:avLst/>
          </a:prstGeom>
          <a:noFill/>
        </p:spPr>
      </p:pic>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AE" dirty="0" smtClean="0"/>
              <a:t>من أساليب النقد</a:t>
            </a:r>
            <a:endParaRPr lang="en-US" dirty="0"/>
          </a:p>
        </p:txBody>
      </p:sp>
      <p:sp>
        <p:nvSpPr>
          <p:cNvPr id="3" name="Content Placeholder 2"/>
          <p:cNvSpPr>
            <a:spLocks noGrp="1"/>
          </p:cNvSpPr>
          <p:nvPr>
            <p:ph idx="1"/>
          </p:nvPr>
        </p:nvSpPr>
        <p:spPr/>
        <p:txBody>
          <a:bodyPr/>
          <a:lstStyle/>
          <a:p>
            <a:pPr algn="r">
              <a:buNone/>
            </a:pPr>
            <a:endParaRPr lang="ar-AE" dirty="0" smtClean="0"/>
          </a:p>
          <a:p>
            <a:pPr algn="r">
              <a:buNone/>
            </a:pPr>
            <a:endParaRPr lang="ar-AE" dirty="0" smtClean="0"/>
          </a:p>
          <a:p>
            <a:pPr algn="r">
              <a:buNone/>
            </a:pPr>
            <a:r>
              <a:rPr lang="ar-AE" dirty="0" smtClean="0"/>
              <a:t>1- الأمر بالمعروف والنهي عن المنكر</a:t>
            </a:r>
          </a:p>
          <a:p>
            <a:pPr algn="r">
              <a:buNone/>
            </a:pPr>
            <a:r>
              <a:rPr lang="ar-AE" dirty="0" smtClean="0"/>
              <a:t>2- النصيحه</a:t>
            </a:r>
          </a:p>
          <a:p>
            <a:pPr algn="r">
              <a:buNone/>
            </a:pPr>
            <a:r>
              <a:rPr lang="ar-AE" dirty="0" smtClean="0"/>
              <a:t>3- الوعظ</a:t>
            </a:r>
          </a:p>
          <a:p>
            <a:pPr algn="r">
              <a:buNone/>
            </a:pPr>
            <a:r>
              <a:rPr lang="ar-AE" dirty="0" smtClean="0"/>
              <a:t>4- المحاسبة</a:t>
            </a:r>
            <a:endParaRPr lang="en-US" dirty="0"/>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20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student\My Documents\My Pictures\=)\2259136871.gif"/>
          <p:cNvPicPr>
            <a:picLocks noChangeAspect="1" noChangeArrowheads="1"/>
          </p:cNvPicPr>
          <p:nvPr/>
        </p:nvPicPr>
        <p:blipFill>
          <a:blip r:embed="rId2" cstate="print"/>
          <a:srcRect/>
          <a:stretch>
            <a:fillRect/>
          </a:stretch>
        </p:blipFill>
        <p:spPr bwMode="auto">
          <a:xfrm>
            <a:off x="1547664" y="1340768"/>
            <a:ext cx="720080" cy="1371600"/>
          </a:xfrm>
          <a:prstGeom prst="rect">
            <a:avLst/>
          </a:prstGeom>
          <a:noFill/>
        </p:spPr>
      </p:pic>
      <p:graphicFrame>
        <p:nvGraphicFramePr>
          <p:cNvPr id="4" name="Table 3"/>
          <p:cNvGraphicFramePr>
            <a:graphicFrameLocks noGrp="1"/>
          </p:cNvGraphicFramePr>
          <p:nvPr/>
        </p:nvGraphicFramePr>
        <p:xfrm>
          <a:off x="3000364" y="2357430"/>
          <a:ext cx="5572164" cy="3170366"/>
        </p:xfrm>
        <a:graphic>
          <a:graphicData uri="http://schemas.openxmlformats.org/drawingml/2006/table">
            <a:tbl>
              <a:tblPr firstRow="1" bandRow="1">
                <a:tableStyleId>{5C22544A-7EE6-4342-B048-85BDC9FD1C3A}</a:tableStyleId>
              </a:tblPr>
              <a:tblGrid>
                <a:gridCol w="1857388"/>
                <a:gridCol w="1841375"/>
                <a:gridCol w="1873401"/>
              </a:tblGrid>
              <a:tr h="427166">
                <a:tc>
                  <a:txBody>
                    <a:bodyPr/>
                    <a:lstStyle/>
                    <a:p>
                      <a:pPr algn="ctr"/>
                      <a:r>
                        <a:rPr lang="ar-AE" dirty="0" smtClean="0">
                          <a:solidFill>
                            <a:schemeClr val="tx1"/>
                          </a:solidFill>
                        </a:rPr>
                        <a:t>المنافقون</a:t>
                      </a:r>
                      <a:endParaRPr lang="en-US" dirty="0">
                        <a:solidFill>
                          <a:schemeClr val="tx1"/>
                        </a:solidFill>
                      </a:endParaRPr>
                    </a:p>
                  </a:txBody>
                  <a:tcPr/>
                </a:tc>
                <a:tc>
                  <a:txBody>
                    <a:bodyPr/>
                    <a:lstStyle/>
                    <a:p>
                      <a:pPr algn="ctr"/>
                      <a:r>
                        <a:rPr lang="ar-AE" dirty="0" smtClean="0">
                          <a:solidFill>
                            <a:schemeClr val="tx1"/>
                          </a:solidFill>
                        </a:rPr>
                        <a:t>المؤمنون</a:t>
                      </a:r>
                      <a:endParaRPr lang="en-US" dirty="0">
                        <a:solidFill>
                          <a:schemeClr val="tx1"/>
                        </a:solidFill>
                      </a:endParaRPr>
                    </a:p>
                  </a:txBody>
                  <a:tcPr/>
                </a:tc>
                <a:tc>
                  <a:txBody>
                    <a:bodyPr/>
                    <a:lstStyle/>
                    <a:p>
                      <a:pPr algn="ctr"/>
                      <a:r>
                        <a:rPr lang="ar-AE" dirty="0" smtClean="0">
                          <a:solidFill>
                            <a:schemeClr val="tx1"/>
                          </a:solidFill>
                        </a:rPr>
                        <a:t>جوانب</a:t>
                      </a:r>
                      <a:r>
                        <a:rPr lang="ar-AE" baseline="0" dirty="0" smtClean="0">
                          <a:solidFill>
                            <a:schemeClr val="tx1"/>
                          </a:solidFill>
                        </a:rPr>
                        <a:t> المقارنة</a:t>
                      </a:r>
                      <a:endParaRPr lang="ar-AE" dirty="0" smtClean="0">
                        <a:solidFill>
                          <a:schemeClr val="tx1"/>
                        </a:solidFill>
                      </a:endParaRPr>
                    </a:p>
                  </a:txBody>
                  <a:tcPr/>
                </a:tc>
              </a:tr>
              <a:tr h="467212">
                <a:tc>
                  <a:txBody>
                    <a:bodyPr/>
                    <a:lstStyle/>
                    <a:p>
                      <a:pPr algn="ctr"/>
                      <a:endParaRPr lang="en-US" dirty="0">
                        <a:solidFill>
                          <a:schemeClr val="tx1"/>
                        </a:solidFill>
                      </a:endParaRPr>
                    </a:p>
                  </a:txBody>
                  <a:tcPr/>
                </a:tc>
                <a:tc>
                  <a:txBody>
                    <a:bodyPr/>
                    <a:lstStyle/>
                    <a:p>
                      <a:pPr algn="ctr"/>
                      <a:endParaRPr lang="en-US" dirty="0">
                        <a:solidFill>
                          <a:schemeClr val="tx1"/>
                        </a:solidFill>
                      </a:endParaRPr>
                    </a:p>
                  </a:txBody>
                  <a:tcPr/>
                </a:tc>
                <a:tc>
                  <a:txBody>
                    <a:bodyPr/>
                    <a:lstStyle/>
                    <a:p>
                      <a:pPr algn="ctr"/>
                      <a:r>
                        <a:rPr lang="ar-AE" dirty="0" smtClean="0">
                          <a:solidFill>
                            <a:schemeClr val="tx1"/>
                          </a:solidFill>
                        </a:rPr>
                        <a:t>تلقي الأخبار وتمحيصها ونشرها:</a:t>
                      </a:r>
                      <a:endParaRPr lang="en-US" dirty="0">
                        <a:solidFill>
                          <a:schemeClr val="tx1"/>
                        </a:solidFill>
                      </a:endParaRPr>
                    </a:p>
                  </a:txBody>
                  <a:tcPr/>
                </a:tc>
              </a:tr>
              <a:tr h="467212">
                <a:tc>
                  <a:txBody>
                    <a:bodyPr/>
                    <a:lstStyle/>
                    <a:p>
                      <a:pPr algn="ctr"/>
                      <a:endParaRPr lang="en-US" dirty="0">
                        <a:solidFill>
                          <a:schemeClr val="tx1"/>
                        </a:solidFill>
                      </a:endParaRPr>
                    </a:p>
                  </a:txBody>
                  <a:tcPr/>
                </a:tc>
                <a:tc>
                  <a:txBody>
                    <a:bodyPr/>
                    <a:lstStyle/>
                    <a:p>
                      <a:pPr algn="ctr"/>
                      <a:endParaRPr lang="en-US" dirty="0">
                        <a:solidFill>
                          <a:schemeClr val="tx1"/>
                        </a:solidFill>
                      </a:endParaRPr>
                    </a:p>
                  </a:txBody>
                  <a:tcPr/>
                </a:tc>
                <a:tc>
                  <a:txBody>
                    <a:bodyPr/>
                    <a:lstStyle/>
                    <a:p>
                      <a:pPr algn="ctr"/>
                      <a:r>
                        <a:rPr lang="ar-AE" dirty="0" smtClean="0">
                          <a:solidFill>
                            <a:schemeClr val="tx1"/>
                          </a:solidFill>
                        </a:rPr>
                        <a:t>ممارسة دور البناء والهدم في المجتمع:</a:t>
                      </a:r>
                    </a:p>
                  </a:txBody>
                  <a:tcPr/>
                </a:tc>
              </a:tr>
              <a:tr h="467212">
                <a:tc>
                  <a:txBody>
                    <a:bodyPr/>
                    <a:lstStyle/>
                    <a:p>
                      <a:pPr algn="ctr"/>
                      <a:endParaRPr lang="en-US" dirty="0">
                        <a:solidFill>
                          <a:schemeClr val="tx1"/>
                        </a:solidFill>
                      </a:endParaRPr>
                    </a:p>
                  </a:txBody>
                  <a:tcPr/>
                </a:tc>
                <a:tc>
                  <a:txBody>
                    <a:bodyPr/>
                    <a:lstStyle/>
                    <a:p>
                      <a:pPr algn="ctr"/>
                      <a:endParaRPr lang="en-US" dirty="0">
                        <a:solidFill>
                          <a:schemeClr val="tx1"/>
                        </a:solidFill>
                      </a:endParaRPr>
                    </a:p>
                  </a:txBody>
                  <a:tcPr/>
                </a:tc>
                <a:tc>
                  <a:txBody>
                    <a:bodyPr/>
                    <a:lstStyle/>
                    <a:p>
                      <a:pPr algn="ctr"/>
                      <a:r>
                        <a:rPr lang="ar-AE" dirty="0" smtClean="0">
                          <a:solidFill>
                            <a:schemeClr val="tx1"/>
                          </a:solidFill>
                        </a:rPr>
                        <a:t>المرجعية في الحكم على الأفكار:</a:t>
                      </a:r>
                      <a:endParaRPr lang="en-US" dirty="0">
                        <a:solidFill>
                          <a:schemeClr val="tx1"/>
                        </a:solidFill>
                      </a:endParaRPr>
                    </a:p>
                  </a:txBody>
                  <a:tcPr/>
                </a:tc>
              </a:tr>
            </a:tbl>
          </a:graphicData>
        </a:graphic>
      </p:graphicFrame>
      <p:sp>
        <p:nvSpPr>
          <p:cNvPr id="5" name="Rectangle 4"/>
          <p:cNvSpPr/>
          <p:nvPr/>
        </p:nvSpPr>
        <p:spPr>
          <a:xfrm>
            <a:off x="3214678" y="1000108"/>
            <a:ext cx="4929190" cy="1200329"/>
          </a:xfrm>
          <a:prstGeom prst="rect">
            <a:avLst/>
          </a:prstGeom>
        </p:spPr>
        <p:txBody>
          <a:bodyPr wrap="square">
            <a:spAutoFit/>
          </a:bodyPr>
          <a:lstStyle/>
          <a:p>
            <a:pPr algn="r"/>
            <a:r>
              <a:rPr lang="ar-AE" sz="2400" dirty="0" smtClean="0">
                <a:solidFill>
                  <a:schemeClr val="bg1"/>
                </a:solidFill>
              </a:rPr>
              <a:t># قارن بين كل من المؤمنين والمنا فقين في عملية النقد من خلال الجدول التالي:</a:t>
            </a:r>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iterate type="lt">
                                    <p:tmPct val="5000"/>
                                  </p:iterate>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AE" dirty="0" smtClean="0"/>
              <a:t>ضوابط النقد البناء وشروطه</a:t>
            </a:r>
            <a:endParaRPr lang="en-US" dirty="0"/>
          </a:p>
        </p:txBody>
      </p:sp>
      <p:sp>
        <p:nvSpPr>
          <p:cNvPr id="3" name="Content Placeholder 2"/>
          <p:cNvSpPr>
            <a:spLocks noGrp="1"/>
          </p:cNvSpPr>
          <p:nvPr>
            <p:ph idx="1"/>
          </p:nvPr>
        </p:nvSpPr>
        <p:spPr/>
        <p:txBody>
          <a:bodyPr/>
          <a:lstStyle/>
          <a:p>
            <a:pPr algn="r">
              <a:buNone/>
            </a:pPr>
            <a:endParaRPr lang="ar-AE" dirty="0" smtClean="0">
              <a:solidFill>
                <a:schemeClr val="accent5">
                  <a:lumMod val="50000"/>
                </a:schemeClr>
              </a:solidFill>
            </a:endParaRPr>
          </a:p>
          <a:p>
            <a:pPr algn="r">
              <a:buNone/>
            </a:pPr>
            <a:r>
              <a:rPr lang="ar-AE" dirty="0" smtClean="0">
                <a:solidFill>
                  <a:schemeClr val="accent5">
                    <a:lumMod val="50000"/>
                  </a:schemeClr>
                </a:solidFill>
              </a:rPr>
              <a:t>أولا: الإخلاص والبعد عن حب الظهور والتشهير والتشفي.</a:t>
            </a:r>
          </a:p>
          <a:p>
            <a:pPr algn="r">
              <a:buNone/>
            </a:pPr>
            <a:endParaRPr lang="ar-AE" dirty="0" smtClean="0">
              <a:solidFill>
                <a:schemeClr val="accent5">
                  <a:lumMod val="50000"/>
                </a:schemeClr>
              </a:solidFill>
            </a:endParaRPr>
          </a:p>
          <a:p>
            <a:pPr algn="r">
              <a:buNone/>
            </a:pPr>
            <a:r>
              <a:rPr lang="ar-AE" dirty="0" smtClean="0">
                <a:solidFill>
                  <a:schemeClr val="accent5">
                    <a:lumMod val="50000"/>
                  </a:schemeClr>
                </a:solidFill>
              </a:rPr>
              <a:t>ثانيا: الموضوعية والعدل فالنقد</a:t>
            </a:r>
          </a:p>
          <a:p>
            <a:pPr algn="r">
              <a:buNone/>
            </a:pPr>
            <a:r>
              <a:rPr lang="ar-AE" dirty="0" smtClean="0"/>
              <a:t>		         </a:t>
            </a:r>
            <a:r>
              <a:rPr lang="ar-AE" dirty="0" smtClean="0">
                <a:solidFill>
                  <a:srgbClr val="00B050"/>
                </a:solidFill>
              </a:rPr>
              <a:t>- الصدق والتثبت</a:t>
            </a:r>
          </a:p>
          <a:p>
            <a:pPr algn="r">
              <a:buNone/>
            </a:pPr>
            <a:r>
              <a:rPr lang="ar-AE" dirty="0" smtClean="0">
                <a:solidFill>
                  <a:srgbClr val="00B050"/>
                </a:solidFill>
              </a:rPr>
              <a:t>       - عدم غمط الناس حقوقهم </a:t>
            </a:r>
          </a:p>
          <a:p>
            <a:pPr algn="r">
              <a:buNone/>
            </a:pPr>
            <a:r>
              <a:rPr lang="ar-AE" dirty="0" smtClean="0">
                <a:solidFill>
                  <a:srgbClr val="00B050"/>
                </a:solidFill>
              </a:rPr>
              <a:t>       - قيام النقد على الدليل والبرهان</a:t>
            </a:r>
            <a:endParaRPr lang="ar-AE" dirty="0" smtClean="0">
              <a:solidFill>
                <a:schemeClr val="accent5">
                  <a:lumMod val="50000"/>
                </a:schemeClr>
              </a:solidFill>
            </a:endParaRPr>
          </a:p>
          <a:p>
            <a:pPr algn="r">
              <a:buNone/>
            </a:pPr>
            <a:r>
              <a:rPr lang="en-US" dirty="0" smtClean="0">
                <a:solidFill>
                  <a:schemeClr val="accent5">
                    <a:lumMod val="50000"/>
                  </a:schemeClr>
                </a:solidFill>
              </a:rPr>
              <a:t>       </a:t>
            </a:r>
            <a:r>
              <a:rPr lang="ar-AE" dirty="0" smtClean="0">
                <a:solidFill>
                  <a:schemeClr val="accent5">
                    <a:lumMod val="50000"/>
                  </a:schemeClr>
                </a:solidFill>
              </a:rPr>
              <a:t>ثالثا: الأسلوب الحسن</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20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20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20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7239000" cy="1143000"/>
          </a:xfrm>
        </p:spPr>
        <p:txBody>
          <a:bodyPr/>
          <a:lstStyle/>
          <a:p>
            <a:pPr algn="ctr"/>
            <a:r>
              <a:rPr lang="ar-AE" dirty="0" smtClean="0"/>
              <a:t>ضوابط النقد البناء وشروطه</a:t>
            </a:r>
            <a:endParaRPr lang="en-US" dirty="0"/>
          </a:p>
        </p:txBody>
      </p:sp>
      <p:sp>
        <p:nvSpPr>
          <p:cNvPr id="3" name="Content Placeholder 2"/>
          <p:cNvSpPr>
            <a:spLocks noGrp="1"/>
          </p:cNvSpPr>
          <p:nvPr>
            <p:ph idx="1"/>
          </p:nvPr>
        </p:nvSpPr>
        <p:spPr/>
        <p:txBody>
          <a:bodyPr>
            <a:normAutofit/>
          </a:bodyPr>
          <a:lstStyle/>
          <a:p>
            <a:pPr algn="r">
              <a:buNone/>
            </a:pPr>
            <a:r>
              <a:rPr lang="ar-AE" dirty="0" smtClean="0">
                <a:solidFill>
                  <a:schemeClr val="accent5">
                    <a:lumMod val="50000"/>
                  </a:schemeClr>
                </a:solidFill>
              </a:rPr>
              <a:t>رابعا: أن يغلب على ظنه وتحقق مصلحة أو درء مفسدة من نقده.</a:t>
            </a:r>
          </a:p>
          <a:p>
            <a:pPr algn="r">
              <a:buNone/>
            </a:pPr>
            <a:r>
              <a:rPr lang="ar-AE" b="1" dirty="0" smtClean="0"/>
              <a:t>غالبا ما يترتب على عملية النقد إحدى الحالات التاليه:</a:t>
            </a:r>
          </a:p>
          <a:p>
            <a:pPr algn="r">
              <a:buNone/>
            </a:pPr>
            <a:r>
              <a:rPr lang="ar-AE" dirty="0" smtClean="0"/>
              <a:t>        </a:t>
            </a:r>
            <a:r>
              <a:rPr lang="ar-AE" sz="2400" dirty="0" smtClean="0">
                <a:solidFill>
                  <a:srgbClr val="00B050"/>
                </a:solidFill>
              </a:rPr>
              <a:t>- أن يزول الخطأ ويحل محله الصواب, كأن يترك              صاحب المعصية معصيته ويلتزم بأمر الله تعالى. </a:t>
            </a:r>
          </a:p>
          <a:p>
            <a:pPr algn="r">
              <a:buNone/>
            </a:pPr>
            <a:r>
              <a:rPr lang="ar-AE" sz="2400" dirty="0" smtClean="0"/>
              <a:t>         - </a:t>
            </a:r>
            <a:r>
              <a:rPr lang="ar-AE" sz="2400" dirty="0" smtClean="0">
                <a:solidFill>
                  <a:srgbClr val="C00000"/>
                </a:solidFill>
              </a:rPr>
              <a:t>أن يقل الخطأ ولا يزول بالكلية بل يبقى شيء من          الأخطاء.</a:t>
            </a:r>
          </a:p>
          <a:p>
            <a:pPr algn="r">
              <a:buNone/>
            </a:pPr>
            <a:r>
              <a:rPr lang="ar-AE" sz="2400" dirty="0" smtClean="0"/>
              <a:t>         - </a:t>
            </a:r>
            <a:r>
              <a:rPr lang="ar-AE" sz="2400" dirty="0" smtClean="0">
                <a:solidFill>
                  <a:schemeClr val="accent2">
                    <a:lumMod val="75000"/>
                  </a:schemeClr>
                </a:solidFill>
              </a:rPr>
              <a:t>أن يزداد الخطأ كأن ينتقل العاصي من معصيته             إلى معصية أكبر, أو أن تترتب على عملية النقد           فتنة ومصيبة أكبر خطراً من الخطأ الأول.</a:t>
            </a:r>
            <a:endParaRPr lang="en-US" sz="2400" dirty="0" smtClean="0">
              <a:solidFill>
                <a:schemeClr val="accent2">
                  <a:lumMod val="75000"/>
                </a:schemeClr>
              </a:solidFill>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20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AE" dirty="0" smtClean="0"/>
              <a:t>أهمية النقد البناء</a:t>
            </a:r>
            <a:endParaRPr lang="en-US" dirty="0"/>
          </a:p>
        </p:txBody>
      </p:sp>
      <p:sp>
        <p:nvSpPr>
          <p:cNvPr id="3" name="Content Placeholder 2"/>
          <p:cNvSpPr>
            <a:spLocks noGrp="1"/>
          </p:cNvSpPr>
          <p:nvPr>
            <p:ph idx="1"/>
          </p:nvPr>
        </p:nvSpPr>
        <p:spPr/>
        <p:txBody>
          <a:bodyPr/>
          <a:lstStyle/>
          <a:p>
            <a:pPr algn="r">
              <a:buNone/>
            </a:pPr>
            <a:endParaRPr lang="ar-AE" dirty="0" smtClean="0"/>
          </a:p>
          <a:p>
            <a:pPr algn="r">
              <a:buNone/>
            </a:pPr>
            <a:r>
              <a:rPr lang="ar-AE" dirty="0" smtClean="0">
                <a:solidFill>
                  <a:schemeClr val="accent5">
                    <a:lumMod val="50000"/>
                  </a:schemeClr>
                </a:solidFill>
              </a:rPr>
              <a:t>للنقد أهمية كبرى على الأفراد والمجتمعات, ومن جوانب هذه الأهمية :</a:t>
            </a:r>
          </a:p>
          <a:p>
            <a:pPr algn="r">
              <a:buNone/>
            </a:pPr>
            <a:endParaRPr lang="ar-AE" dirty="0" smtClean="0"/>
          </a:p>
          <a:p>
            <a:pPr algn="r">
              <a:buNone/>
            </a:pPr>
            <a:r>
              <a:rPr lang="ar-AE" dirty="0" smtClean="0"/>
              <a:t>- كشف الأخطاء وسرعة علاجها</a:t>
            </a:r>
          </a:p>
          <a:p>
            <a:pPr algn="r">
              <a:buNone/>
            </a:pPr>
            <a:r>
              <a:rPr lang="ar-AE" dirty="0" smtClean="0"/>
              <a:t>- تعزيز الإيجابيات والإرتقاء بها</a:t>
            </a:r>
          </a:p>
          <a:p>
            <a:pPr algn="r">
              <a:buNone/>
            </a:pPr>
            <a:r>
              <a:rPr lang="ar-AE" dirty="0" smtClean="0"/>
              <a:t>- مشاركة الجميع في عملية الإصلاح</a:t>
            </a:r>
            <a:endParaRPr lang="en-US" dirty="0"/>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20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86116" y="1071546"/>
            <a:ext cx="5105400" cy="3368234"/>
          </a:xfrm>
        </p:spPr>
        <p:txBody>
          <a:bodyPr/>
          <a:lstStyle/>
          <a:p>
            <a:r>
              <a:rPr lang="ar-SA" sz="3600" dirty="0" smtClean="0">
                <a:solidFill>
                  <a:schemeClr val="bg1"/>
                </a:solidFill>
                <a:cs typeface="Akhbar MT" pitchFamily="2" charset="-78"/>
              </a:rPr>
              <a:t>إضاءة:ـ</a:t>
            </a:r>
            <a:br>
              <a:rPr lang="ar-SA" sz="3600" dirty="0" smtClean="0">
                <a:solidFill>
                  <a:schemeClr val="bg1"/>
                </a:solidFill>
                <a:cs typeface="Akhbar MT" pitchFamily="2" charset="-78"/>
              </a:rPr>
            </a:br>
            <a:r>
              <a:rPr lang="ar-SA" sz="3600" dirty="0" smtClean="0">
                <a:solidFill>
                  <a:schemeClr val="bg1"/>
                </a:solidFill>
                <a:cs typeface="Akhbar MT" pitchFamily="2" charset="-78"/>
              </a:rPr>
              <a:t/>
            </a:r>
            <a:br>
              <a:rPr lang="ar-SA" sz="3600" dirty="0" smtClean="0">
                <a:solidFill>
                  <a:schemeClr val="bg1"/>
                </a:solidFill>
                <a:cs typeface="Akhbar MT" pitchFamily="2" charset="-78"/>
              </a:rPr>
            </a:br>
            <a:r>
              <a:rPr lang="ar-SA" sz="3600" dirty="0" smtClean="0">
                <a:solidFill>
                  <a:schemeClr val="bg1"/>
                </a:solidFill>
                <a:cs typeface="Akhbar MT" pitchFamily="2" charset="-78"/>
              </a:rPr>
              <a:t>لن ترقى الأمم إلا إذا مارست النقد البناء الذي يستأصل كل سلبية وينمي كل إيجابية فصحح مسارها ويحسن أداءها</a:t>
            </a:r>
            <a:r>
              <a:rPr lang="en-US" sz="3600" dirty="0" smtClean="0">
                <a:solidFill>
                  <a:schemeClr val="bg1"/>
                </a:solidFill>
                <a:cs typeface="Akhbar MT" pitchFamily="2" charset="-78"/>
              </a:rPr>
              <a:t/>
            </a:r>
            <a:br>
              <a:rPr lang="en-US" sz="3600" dirty="0" smtClean="0">
                <a:solidFill>
                  <a:schemeClr val="bg1"/>
                </a:solidFill>
                <a:cs typeface="Akhbar MT" pitchFamily="2" charset="-78"/>
              </a:rPr>
            </a:br>
            <a:endParaRPr lang="en-US" sz="4000" dirty="0">
              <a:cs typeface="Akhbar MT" pitchFamily="2" charset="-78"/>
            </a:endParaRPr>
          </a:p>
        </p:txBody>
      </p:sp>
      <p:pic>
        <p:nvPicPr>
          <p:cNvPr id="1026" name="Picture 2" descr="C:\Documents and Settings\student\My Documents\My Pictures\=)\2259136871.gif"/>
          <p:cNvPicPr>
            <a:picLocks noChangeAspect="1" noChangeArrowheads="1"/>
          </p:cNvPicPr>
          <p:nvPr/>
        </p:nvPicPr>
        <p:blipFill>
          <a:blip r:embed="rId2" cstate="print"/>
          <a:srcRect/>
          <a:stretch>
            <a:fillRect/>
          </a:stretch>
        </p:blipFill>
        <p:spPr bwMode="auto">
          <a:xfrm>
            <a:off x="1547664" y="1340768"/>
            <a:ext cx="720080" cy="1371600"/>
          </a:xfrm>
          <a:prstGeom prst="rect">
            <a:avLst/>
          </a:prstGeom>
          <a:noFill/>
        </p:spPr>
      </p:pic>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436096" y="692696"/>
            <a:ext cx="3429000" cy="2057400"/>
          </a:xfrm>
        </p:spPr>
        <p:txBody>
          <a:bodyPr/>
          <a:lstStyle/>
          <a:p>
            <a:endParaRPr lang="en-US" dirty="0"/>
          </a:p>
        </p:txBody>
      </p:sp>
      <p:sp>
        <p:nvSpPr>
          <p:cNvPr id="6" name="Text Placeholder 5"/>
          <p:cNvSpPr>
            <a:spLocks noGrp="1"/>
          </p:cNvSpPr>
          <p:nvPr>
            <p:ph type="body" sz="half" idx="2"/>
          </p:nvPr>
        </p:nvSpPr>
        <p:spPr/>
        <p:txBody>
          <a:bodyPr>
            <a:normAutofit/>
          </a:bodyPr>
          <a:lstStyle/>
          <a:p>
            <a:pPr algn="r"/>
            <a:endParaRPr lang="en-US" sz="2000" dirty="0"/>
          </a:p>
        </p:txBody>
      </p:sp>
      <p:pic>
        <p:nvPicPr>
          <p:cNvPr id="9" name="Picture Placeholder 8" descr="dohaup_391839544.gif"/>
          <p:cNvPicPr>
            <a:picLocks noGrp="1" noChangeAspect="1"/>
          </p:cNvPicPr>
          <p:nvPr>
            <p:ph type="pic" idx="1"/>
          </p:nvPr>
        </p:nvPicPr>
        <p:blipFill>
          <a:blip r:embed="rId2" cstate="print"/>
          <a:srcRect t="19" b="19"/>
          <a:stretch>
            <a:fillRect/>
          </a:stretch>
        </p:blipFill>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nodePh="1">
                                  <p:stCondLst>
                                    <p:cond delay="0"/>
                                  </p:stCondLst>
                                  <p:endCondLst>
                                    <p:cond evt="begin" delay="0">
                                      <p:tn val="5"/>
                                    </p:cond>
                                  </p:end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nodePh="1">
                                  <p:stCondLst>
                                    <p:cond delay="0"/>
                                  </p:stCondLst>
                                  <p:endCondLst>
                                    <p:cond evt="begin" delay="0">
                                      <p:tn val="10"/>
                                    </p:cond>
                                  </p:end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wipe(down)">
                                      <p:cBhvr>
                                        <p:cTn id="12"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build="allAtOnce"/>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
  <a:themeElements>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pulent">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Aspec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168</TotalTime>
  <Words>401</Words>
  <Application>Microsoft Office PowerPoint</Application>
  <PresentationFormat>On-screen Show (4:3)</PresentationFormat>
  <Paragraphs>57</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Opulent</vt:lpstr>
      <vt:lpstr>النقد البنـــــآء</vt:lpstr>
      <vt:lpstr>النقد البناء </vt:lpstr>
      <vt:lpstr>المراد بالنقد </vt:lpstr>
      <vt:lpstr>نقد الذات قبل نقد الآخرين</vt:lpstr>
      <vt:lpstr>       أبين: ما أنواع النقد من حيث النوعية ومن حيث الموجه إليه؟ .................. . قال وهب بن منبه رحمه الله:طوبى لمن شغله عيبه من عيوب الناس. ما مخاطر انشغال الإنسان بعيوب الآخرين من النظر إلى عيوب نفسه؟ ................................................................... ما أساليب النقد الذاتي؟ ...........................................................  </vt:lpstr>
      <vt:lpstr>من أساليب النقد</vt:lpstr>
      <vt:lpstr>Slide 7</vt:lpstr>
      <vt:lpstr>ضوابط النقد البناء وشروطه</vt:lpstr>
      <vt:lpstr>ضوابط النقد البناء وشروطه</vt:lpstr>
      <vt:lpstr>أهمية النقد البناء</vt:lpstr>
      <vt:lpstr>إضاءة:ـ  لن ترقى الأمم إلا إذا مارست النقد البناء الذي يستأصل كل سلبية وينمي كل إيجابية فصحح مسارها ويحسن أداءها </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النقد البنـــــآء</dc:title>
  <dc:creator>eslamic</dc:creator>
  <cp:lastModifiedBy>me</cp:lastModifiedBy>
  <cp:revision>19</cp:revision>
  <dcterms:created xsi:type="dcterms:W3CDTF">2000-07-03T11:45:03Z</dcterms:created>
  <dcterms:modified xsi:type="dcterms:W3CDTF">2012-02-16T17:46:21Z</dcterms:modified>
</cp:coreProperties>
</file>