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audio1" ContentType="audio/x-wav"/>
  <Override PartName="/ppt/media/audio2" ContentType="audio/x-wav"/>
  <Override PartName="/ppt/media/audio3" ContentType="audio/x-wav"/>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0" r:id="rId1"/>
  </p:sldMasterIdLst>
  <p:sldIdLst>
    <p:sldId id="258" r:id="rId2"/>
    <p:sldId id="257" r:id="rId3"/>
    <p:sldId id="259" r:id="rId4"/>
    <p:sldId id="260" r:id="rId5"/>
    <p:sldId id="263" r:id="rId6"/>
    <p:sldId id="264" r:id="rId7"/>
    <p:sldId id="261" r:id="rId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40" d="100"/>
          <a:sy n="40" d="100"/>
        </p:scale>
        <p:origin x="-135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2">
        <a:schemeClr val="bg2"/>
      </p:bgRef>
    </p:bg>
    <p:spTree>
      <p:nvGrpSpPr>
        <p:cNvPr id="1" name=""/>
        <p:cNvGrpSpPr/>
        <p:nvPr/>
      </p:nvGrpSpPr>
      <p:grpSpPr>
        <a:xfrm>
          <a:off x="0" y="0"/>
          <a:ext cx="0" cy="0"/>
          <a:chOff x="0" y="0"/>
          <a:chExt cx="0" cy="0"/>
        </a:xfrm>
      </p:grpSpPr>
      <p:sp>
        <p:nvSpPr>
          <p:cNvPr id="7" name="شكل حر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شكل حر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عنوان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lgn="l">
              <a:defRPr/>
            </a:lvl1p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2">
        <a:schemeClr val="bg2"/>
      </p:bgRef>
    </p:bg>
    <p:spTree>
      <p:nvGrpSpPr>
        <p:cNvPr id="1" name=""/>
        <p:cNvGrpSpPr/>
        <p:nvPr/>
      </p:nvGrpSpPr>
      <p:grpSpPr>
        <a:xfrm>
          <a:off x="0" y="0"/>
          <a:ext cx="0" cy="0"/>
          <a:chOff x="0" y="0"/>
          <a:chExt cx="0" cy="0"/>
        </a:xfrm>
      </p:grpSpPr>
      <p:sp>
        <p:nvSpPr>
          <p:cNvPr id="7" name="شكل حر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شكل حر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عنوان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7467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8229600" cy="1143000"/>
          </a:xfrm>
        </p:spPr>
        <p:txBody>
          <a:bodyPr anchor="ctr"/>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320"/>
            <a:ext cx="7470648" cy="1143000"/>
          </a:xfrm>
        </p:spPr>
        <p:txBody>
          <a:bodyPr anchor="ctr"/>
          <a:lstStyle>
            <a:lvl1pPr algn="l">
              <a:defRPr sz="4600"/>
            </a:lvl1pPr>
          </a:lstStyle>
          <a:p>
            <a:r>
              <a:rPr kumimoji="0" lang="ar-SA" smtClean="0"/>
              <a:t>انقر لتحرير نمط العنوان الرئيسي</a:t>
            </a:r>
            <a:endParaRPr kumimoji="0" lang="en-US"/>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8" name="عنصر نائب لرقم الشريحة 7"/>
          <p:cNvSpPr>
            <a:spLocks noGrp="1"/>
          </p:cNvSpPr>
          <p:nvPr>
            <p:ph type="sldNum" sz="quarter" idx="11"/>
          </p:nvPr>
        </p:nvSpPr>
        <p:spPr/>
        <p:txBody>
          <a:bodyPr/>
          <a:lstStyle/>
          <a:p>
            <a:fld id="{0B34F065-1154-456A-91E3-76DE8E75E17B}" type="slidenum">
              <a:rPr lang="ar-SA" smtClean="0"/>
              <a:pPr/>
              <a:t>‹#›</a:t>
            </a:fld>
            <a:endParaRPr lang="ar-SA"/>
          </a:p>
        </p:txBody>
      </p:sp>
      <p:sp>
        <p:nvSpPr>
          <p:cNvPr id="9" name="عنصر نائب للتذييل 8"/>
          <p:cNvSpPr>
            <a:spLocks noGrp="1"/>
          </p:cNvSpPr>
          <p:nvPr>
            <p:ph type="ftr" sz="quarter" idx="12"/>
          </p:nvPr>
        </p:nvSpPr>
        <p:spPr/>
        <p:txBody>
          <a:bodyPr/>
          <a:lstStyle/>
          <a:p>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06/12/1432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156448" y="6422064"/>
            <a:ext cx="762000" cy="365125"/>
          </a:xfrm>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ar-SA" smtClean="0"/>
              <a:t>انقر فوق الرمز لإضافة صورة</a:t>
            </a:r>
            <a:endParaRPr kumimoji="0" lang="en-US" dirty="0"/>
          </a:p>
        </p:txBody>
      </p:sp>
      <p:sp>
        <p:nvSpPr>
          <p:cNvPr id="4" name="عنصر نائب للنص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a:xfrm>
            <a:off x="457200" y="6422064"/>
            <a:ext cx="2133600" cy="365125"/>
          </a:xfrm>
        </p:spPr>
        <p:txBody>
          <a:bodyPr/>
          <a:lstStyle/>
          <a:p>
            <a:fld id="{1B8ABB09-4A1D-463E-8065-109CC2B7EFAA}" type="datetimeFigureOut">
              <a:rPr lang="ar-SA" smtClean="0"/>
              <a:pPr/>
              <a:t>06/12/1432</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شكل حر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شكل حر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عنصر نائب للعنوان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1B8ABB09-4A1D-463E-8065-109CC2B7EFAA}" type="datetimeFigureOut">
              <a:rPr lang="ar-SA" smtClean="0"/>
              <a:pPr/>
              <a:t>06/12/1432</a:t>
            </a:fld>
            <a:endParaRPr lang="ar-SA"/>
          </a:p>
        </p:txBody>
      </p:sp>
      <p:sp>
        <p:nvSpPr>
          <p:cNvPr id="22" name="عنصر نائب للتذييل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ar-SA"/>
          </a:p>
        </p:txBody>
      </p:sp>
      <p:sp>
        <p:nvSpPr>
          <p:cNvPr id="18" name="عنصر نائب لرقم الشريحة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0B34F065-1154-456A-91E3-76DE8E75E17B}" type="slidenum">
              <a:rPr lang="ar-SA" smtClean="0"/>
              <a:pPr/>
              <a:t>‹#›</a:t>
            </a:fld>
            <a:endParaRPr lang="ar-SA"/>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1" eaLnBrk="1" latinLnBrk="0" hangingPunct="1">
        <a:spcBef>
          <a:spcPct val="0"/>
        </a:spcBef>
        <a:buNone/>
        <a:defRPr kumimoji="0" sz="4600" kern="1200">
          <a:solidFill>
            <a:schemeClr val="tx1"/>
          </a:solidFill>
          <a:latin typeface="+mj-lt"/>
          <a:ea typeface="+mj-ea"/>
          <a:cs typeface="+mj-cs"/>
        </a:defRPr>
      </a:lvl1pPr>
    </p:titleStyle>
    <p:bodyStyle>
      <a:lvl1pPr marL="420624"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r" rtl="1"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r" rtl="1"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r" rtl="1"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r" rtl="1"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r" rtl="1"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r" rtl="1"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r" rtl="1"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2"/><Relationship Id="rId2" Type="http://schemas.openxmlformats.org/officeDocument/2006/relationships/audio" Target="../media/audio1"/><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3"/><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1\Desktop\104152.jpg"/>
          <p:cNvPicPr>
            <a:picLocks noChangeAspect="1" noChangeArrowheads="1"/>
          </p:cNvPicPr>
          <p:nvPr/>
        </p:nvPicPr>
        <p:blipFill>
          <a:blip r:embed="rId2" cstate="print"/>
          <a:srcRect/>
          <a:stretch>
            <a:fillRect/>
          </a:stretch>
        </p:blipFill>
        <p:spPr bwMode="auto">
          <a:xfrm>
            <a:off x="2771800" y="332656"/>
            <a:ext cx="3524250" cy="2762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مستطيل مستدير الزوايا 3"/>
          <p:cNvSpPr/>
          <p:nvPr/>
        </p:nvSpPr>
        <p:spPr>
          <a:xfrm>
            <a:off x="4644008" y="3212976"/>
            <a:ext cx="4248472" cy="1800200"/>
          </a:xfrm>
          <a:prstGeom prst="roundRect">
            <a:avLst/>
          </a:prstGeom>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AE"/>
          </a:p>
        </p:txBody>
      </p:sp>
      <p:sp>
        <p:nvSpPr>
          <p:cNvPr id="8" name="مستطيل مستدير الزوايا 7"/>
          <p:cNvSpPr/>
          <p:nvPr/>
        </p:nvSpPr>
        <p:spPr>
          <a:xfrm>
            <a:off x="0" y="3212976"/>
            <a:ext cx="4248472" cy="1800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AE"/>
          </a:p>
        </p:txBody>
      </p:sp>
      <p:sp>
        <p:nvSpPr>
          <p:cNvPr id="9" name="مستطيل 8"/>
          <p:cNvSpPr/>
          <p:nvPr/>
        </p:nvSpPr>
        <p:spPr>
          <a:xfrm>
            <a:off x="648072" y="3356992"/>
            <a:ext cx="3024336" cy="584775"/>
          </a:xfrm>
          <a:prstGeom prst="rect">
            <a:avLst/>
          </a:prstGeom>
          <a:noFill/>
        </p:spPr>
        <p:txBody>
          <a:bodyPr wrap="square" lIns="91440" tIns="45720" rIns="91440" bIns="45720">
            <a:spAutoFit/>
          </a:bodyPr>
          <a:lstStyle/>
          <a:p>
            <a:pPr algn="ctr"/>
            <a:r>
              <a:rPr lang="ar-AE" sz="3200" b="1" cap="none" spc="0" dirty="0" smtClean="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عمل </a:t>
            </a:r>
            <a:r>
              <a:rPr lang="ar-AE" sz="3200" b="1" cap="none" spc="0" dirty="0" smtClean="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الطالب</a:t>
            </a:r>
            <a:endParaRPr lang="ar-AE" sz="3200" b="1" cap="none" spc="0" dirty="0" smtClean="0">
              <a:ln w="12700">
                <a:solidFill>
                  <a:sysClr val="windowText" lastClr="000000"/>
                </a:solidFill>
                <a:prstDash val="solid"/>
              </a:ln>
              <a:solidFill>
                <a:srgbClr val="FFFF00"/>
              </a:solidFill>
              <a:effectLst>
                <a:outerShdw blurRad="41275" dist="20320" dir="1800000" algn="tl" rotWithShape="0">
                  <a:srgbClr val="000000">
                    <a:alpha val="40000"/>
                  </a:srgbClr>
                </a:outerShdw>
              </a:effectLst>
            </a:endParaRPr>
          </a:p>
        </p:txBody>
      </p:sp>
      <p:pic>
        <p:nvPicPr>
          <p:cNvPr id="11" name="صورة 6" descr="1034143fzmnnpnumg.gif"/>
          <p:cNvPicPr>
            <a:picLocks noChangeAspect="1"/>
          </p:cNvPicPr>
          <p:nvPr/>
        </p:nvPicPr>
        <p:blipFill>
          <a:blip r:embed="rId3" cstate="print"/>
          <a:srcRect/>
          <a:stretch>
            <a:fillRect/>
          </a:stretch>
        </p:blipFill>
        <p:spPr bwMode="auto">
          <a:xfrm rot="19029731">
            <a:off x="564518" y="-573720"/>
            <a:ext cx="2053477" cy="3737970"/>
          </a:xfrm>
          <a:prstGeom prst="rect">
            <a:avLst/>
          </a:prstGeom>
          <a:noFill/>
          <a:ln w="9525">
            <a:noFill/>
            <a:miter lim="800000"/>
            <a:headEnd/>
            <a:tailEnd/>
          </a:ln>
        </p:spPr>
      </p:pic>
      <p:pic>
        <p:nvPicPr>
          <p:cNvPr id="12" name="صورة 6" descr="1034143fzmnnpnumg.gif"/>
          <p:cNvPicPr>
            <a:picLocks noChangeAspect="1"/>
          </p:cNvPicPr>
          <p:nvPr/>
        </p:nvPicPr>
        <p:blipFill>
          <a:blip r:embed="rId3" cstate="print"/>
          <a:srcRect/>
          <a:stretch>
            <a:fillRect/>
          </a:stretch>
        </p:blipFill>
        <p:spPr bwMode="auto">
          <a:xfrm rot="1832391">
            <a:off x="6534991" y="-279699"/>
            <a:ext cx="2053477" cy="373797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rot="19719440">
            <a:off x="-1784116" y="2762891"/>
            <a:ext cx="12730366" cy="1323439"/>
          </a:xfrm>
          <a:prstGeom prst="rect">
            <a:avLst/>
          </a:prstGeom>
        </p:spPr>
        <p:txBody>
          <a:bodyPr wrap="square">
            <a:spAutoFit/>
          </a:bodyPr>
          <a:lstStyle/>
          <a:p>
            <a:pPr algn="ctr"/>
            <a:r>
              <a:rPr lang="ar-AE" sz="8000" b="1" dirty="0" smtClean="0">
                <a:ln w="10541" cmpd="sng">
                  <a:solidFill>
                    <a:schemeClr val="tx2">
                      <a:lumMod val="50000"/>
                    </a:schemeClr>
                  </a:solidFill>
                  <a:prstDash val="solid"/>
                </a:ln>
                <a:solidFill>
                  <a:srgbClr val="00B0F0"/>
                </a:solidFill>
                <a:effectLst>
                  <a:glow rad="139700">
                    <a:schemeClr val="accent5">
                      <a:satMod val="175000"/>
                      <a:alpha val="40000"/>
                    </a:schemeClr>
                  </a:glow>
                  <a:outerShdw blurRad="50800" dist="38100" dir="13500000" algn="br" rotWithShape="0">
                    <a:prstClr val="black">
                      <a:alpha val="40000"/>
                    </a:prstClr>
                  </a:outerShdw>
                </a:effectLst>
              </a:rPr>
              <a:t>السلامة في الطريق</a:t>
            </a:r>
            <a:endParaRPr lang="ar-SA" sz="8000" b="1" dirty="0">
              <a:ln w="10541" cmpd="sng">
                <a:solidFill>
                  <a:schemeClr val="tx2">
                    <a:lumMod val="50000"/>
                  </a:schemeClr>
                </a:solidFill>
                <a:prstDash val="solid"/>
              </a:ln>
              <a:solidFill>
                <a:srgbClr val="00B0F0"/>
              </a:solidFill>
              <a:effectLst>
                <a:glow rad="139700">
                  <a:schemeClr val="accent5">
                    <a:satMod val="175000"/>
                    <a:alpha val="40000"/>
                  </a:schemeClr>
                </a:glow>
                <a:outerShdw blurRad="50800" dist="38100" dir="13500000" algn="br" rotWithShape="0">
                  <a:prstClr val="black">
                    <a:alpha val="40000"/>
                  </a:prstClr>
                </a:outerShdw>
              </a:effectLst>
            </a:endParaRPr>
          </a:p>
        </p:txBody>
      </p:sp>
      <p:sp>
        <p:nvSpPr>
          <p:cNvPr id="5" name="مستطيل 4"/>
          <p:cNvSpPr/>
          <p:nvPr/>
        </p:nvSpPr>
        <p:spPr>
          <a:xfrm rot="20040702">
            <a:off x="1046084" y="1214945"/>
            <a:ext cx="4176143" cy="646331"/>
          </a:xfrm>
          <a:prstGeom prst="rect">
            <a:avLst/>
          </a:prstGeom>
        </p:spPr>
        <p:txBody>
          <a:bodyPr wrap="none">
            <a:spAutoFit/>
          </a:bodyPr>
          <a:lstStyle/>
          <a:p>
            <a:pPr algn="ctr"/>
            <a:r>
              <a:rPr lang="ar-AE" sz="3600" b="1" dirty="0" smtClean="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عرض تقديمي عن </a:t>
            </a:r>
            <a:endParaRPr lang="ar-SA" sz="3600" b="1" dirty="0">
              <a:ln w="12700">
                <a:solidFill>
                  <a:sysClr val="windowText" lastClr="000000"/>
                </a:solidFill>
                <a:prstDash val="solid"/>
              </a:ln>
              <a:solidFill>
                <a:srgbClr val="FFFF0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سهم إلى اليمين 3"/>
          <p:cNvSpPr/>
          <p:nvPr/>
        </p:nvSpPr>
        <p:spPr>
          <a:xfrm rot="21093257" flipH="1">
            <a:off x="6645389" y="226954"/>
            <a:ext cx="2105904" cy="864096"/>
          </a:xfrm>
          <a:prstGeom prst="rightArrow">
            <a:avLst>
              <a:gd name="adj1" fmla="val 50000"/>
              <a:gd name="adj2" fmla="val 55039"/>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AE"/>
          </a:p>
        </p:txBody>
      </p:sp>
      <p:sp>
        <p:nvSpPr>
          <p:cNvPr id="5" name="مربع نص 4"/>
          <p:cNvSpPr txBox="1"/>
          <p:nvPr/>
        </p:nvSpPr>
        <p:spPr>
          <a:xfrm rot="21093257">
            <a:off x="6348817" y="403500"/>
            <a:ext cx="2332870" cy="523220"/>
          </a:xfrm>
          <a:prstGeom prst="rect">
            <a:avLst/>
          </a:prstGeom>
          <a:noFill/>
        </p:spPr>
        <p:txBody>
          <a:bodyPr wrap="square" rtlCol="1">
            <a:spAutoFit/>
          </a:bodyPr>
          <a:lstStyle/>
          <a:p>
            <a:r>
              <a:rPr lang="ar-AE" sz="2800" b="1" dirty="0" smtClean="0"/>
              <a:t>تحت شعار</a:t>
            </a:r>
            <a:endParaRPr lang="ar-AE" sz="2800" b="1" dirty="0"/>
          </a:p>
        </p:txBody>
      </p:sp>
      <p:pic>
        <p:nvPicPr>
          <p:cNvPr id="6" name="Picture 2" descr="C:\Users\user1\Desktop\Snapshot_1.png"/>
          <p:cNvPicPr>
            <a:picLocks noChangeAspect="1" noChangeArrowheads="1"/>
          </p:cNvPicPr>
          <p:nvPr/>
        </p:nvPicPr>
        <p:blipFill>
          <a:blip r:embed="rId4" cstate="print"/>
          <a:srcRect/>
          <a:stretch>
            <a:fillRect/>
          </a:stretch>
        </p:blipFill>
        <p:spPr bwMode="auto">
          <a:xfrm>
            <a:off x="1187624" y="1052736"/>
            <a:ext cx="6912768" cy="5400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par>
                                <p:cTn id="8" presetID="18" presetClass="entr" presetSubtype="1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subTnLst>
                                    <p:audio>
                                      <p:cMediaNode>
                                        <p:cTn display="0" masterRel="sameClick">
                                          <p:stCondLst>
                                            <p:cond evt="begin" delay="0">
                                              <p:tn val="8"/>
                                            </p:cond>
                                          </p:stCondLst>
                                          <p:endCondLst>
                                            <p:cond evt="onStopAudio" delay="0">
                                              <p:tgtEl>
                                                <p:sldTgt/>
                                              </p:tgtEl>
                                            </p:cond>
                                          </p:endCondLst>
                                        </p:cTn>
                                        <p:tgtEl>
                                          <p:sndTgt r:embed="rId2" name="drumroll.wav"/>
                                        </p:tgtEl>
                                      </p:cMediaNode>
                                    </p:audio>
                                  </p:sub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subTnLst>
                                    <p:audio>
                                      <p:cMediaNode>
                                        <p:cTn display="0" masterRel="sameClick">
                                          <p:stCondLst>
                                            <p:cond evt="begin" delay="0">
                                              <p:tn val="13"/>
                                            </p:cond>
                                          </p:stCondLst>
                                          <p:endCondLst>
                                            <p:cond evt="onStopAudio" delay="0">
                                              <p:tgtEl>
                                                <p:sldTgt/>
                                              </p:tgtEl>
                                            </p:cond>
                                          </p:endCondLst>
                                        </p:cTn>
                                        <p:tgtEl>
                                          <p:sndTgt r:embed="rId3"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2771800" y="332656"/>
            <a:ext cx="283624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AE"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المقدمة</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مستطيل 4"/>
          <p:cNvSpPr/>
          <p:nvPr/>
        </p:nvSpPr>
        <p:spPr>
          <a:xfrm>
            <a:off x="899592" y="1700808"/>
            <a:ext cx="7560840" cy="4832092"/>
          </a:xfrm>
          <a:prstGeom prst="rect">
            <a:avLst/>
          </a:prstGeom>
        </p:spPr>
        <p:txBody>
          <a:bodyPr wrap="square">
            <a:spAutoFit/>
          </a:bodyPr>
          <a:lstStyle/>
          <a:p>
            <a:pPr algn="ctr">
              <a:defRPr/>
            </a:pPr>
            <a:r>
              <a:rPr lang="ar-SA" sz="2800" b="1" dirty="0" smtClean="0"/>
              <a:t>أصبحت الحوادث المرورية تمثل </a:t>
            </a:r>
            <a:r>
              <a:rPr lang="ar-SA" sz="2800" b="1" dirty="0" err="1" smtClean="0"/>
              <a:t>و</a:t>
            </a:r>
            <a:r>
              <a:rPr lang="ar-SA" sz="2800" b="1" dirty="0" smtClean="0"/>
              <a:t> بشكل كبير هاجس وقلقا لكافة أفراد المجتمع ,وأصبحت واحدة من أهم المشكلات التي تستنزف الموارد المادية والطاقات البشرية وتستهدف المجتمعات في أهم مقومات الحياة والذي هو العنصر البشري إضافة إلى ما تكبده من مشاكل اجتماعية ونفسية وخسائر مادية ضخمة مما أصبح لزاماً العمل على إيجاد الحلول والاقتراحات ووضعها موضع التنفيذ للحد من هذه الحوادث أو على اقل تقدير معالجة أسبابها والتخفيف من أثارها السلبية.</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611560" y="240804"/>
            <a:ext cx="8064896" cy="6617196"/>
          </a:xfrm>
          <a:prstGeom prst="rect">
            <a:avLst/>
          </a:prstGeom>
        </p:spPr>
        <p:txBody>
          <a:bodyPr wrap="square">
            <a:spAutoFit/>
          </a:bodyPr>
          <a:lstStyle/>
          <a:p>
            <a:r>
              <a:rPr lang="ar-AE" sz="2200" b="1" dirty="0" smtClean="0"/>
              <a:t>ثلاث آلاف شخص يلقون حتفهم يوميا بسبب حوادث الطرق، بينما يصاب بعجز مستديم نحو 15 ألف شخص، ومن المتوقع أن تزيد هذه الأعداد بنسبة 60% لتصبح حوادث الطرق المسبب الرئيسي الثالث للوفاة في العالم بحلول عام 2020.. تلك الأرقام اللافتة التي رصدتها منظمة الصحة العالمية كانت المحرك الرئيسي وراء تنظيمها للأسبوع الأول للسلامة على الطرق خلال الفترة 23-29 إبريل 2007. </a:t>
            </a:r>
          </a:p>
          <a:p>
            <a:r>
              <a:rPr lang="ar-AE" sz="2200" b="1" dirty="0" smtClean="0"/>
              <a:t/>
            </a:r>
            <a:br>
              <a:rPr lang="ar-AE" sz="2200" b="1" dirty="0" smtClean="0"/>
            </a:br>
            <a:r>
              <a:rPr lang="ar-AE" sz="2200" b="1" dirty="0" smtClean="0"/>
              <a:t/>
            </a:r>
            <a:br>
              <a:rPr lang="ar-AE" sz="2200" b="1" dirty="0" smtClean="0"/>
            </a:br>
            <a:r>
              <a:rPr lang="ar-AE" sz="2200" b="1" dirty="0" smtClean="0"/>
              <a:t>تقدر التكلفة الاقتصادية للتصادمات على الطرق والإصابات الناتجة عنها بحوالي 518 مليار دولار أمريكي سنويا، نصيب البلدان المنخفضة والمتوسطة الدخل منها حوالي 65 مليار دولار أمريكي، </a:t>
            </a:r>
            <a:br>
              <a:rPr lang="ar-AE" sz="2200" b="1" dirty="0" smtClean="0"/>
            </a:br>
            <a:r>
              <a:rPr lang="ar-AE" sz="2200" b="1" dirty="0" smtClean="0"/>
              <a:t/>
            </a:r>
            <a:br>
              <a:rPr lang="ar-AE" sz="2200" b="1" dirty="0" smtClean="0"/>
            </a:br>
            <a:r>
              <a:rPr lang="ar-AE" sz="2200" b="1" dirty="0" smtClean="0"/>
              <a:t>الأشخاص الذين تتراوح أعمارهم بين 15 و44 عاما يمثلون أكثر من نصف المصابين من جراء حوادث الطرق على مستوى العالم. علما بأن هذه الشريحة العمرية هي الفئة الأكثر إنتاجا في المجتمعات المختلفة.</a:t>
            </a:r>
          </a:p>
          <a:p>
            <a:endParaRPr lang="ar-AE" sz="2800" b="1" dirty="0">
              <a:solidFill>
                <a:srgbClr val="FFFF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538881" y="260648"/>
            <a:ext cx="588654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AE"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حوادث السير في </a:t>
            </a:r>
            <a:r>
              <a:rPr lang="ar-AE"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الامارات</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مستطيل 5"/>
          <p:cNvSpPr/>
          <p:nvPr/>
        </p:nvSpPr>
        <p:spPr>
          <a:xfrm>
            <a:off x="1538881" y="260648"/>
            <a:ext cx="588654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AE"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حوادث السير في </a:t>
            </a:r>
            <a:r>
              <a:rPr lang="ar-AE" sz="5400"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الامارات</a:t>
            </a:r>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مستطيل 6"/>
          <p:cNvSpPr/>
          <p:nvPr/>
        </p:nvSpPr>
        <p:spPr>
          <a:xfrm>
            <a:off x="611560" y="1484784"/>
            <a:ext cx="8244408" cy="5062924"/>
          </a:xfrm>
          <a:prstGeom prst="rect">
            <a:avLst/>
          </a:prstGeom>
        </p:spPr>
        <p:txBody>
          <a:bodyPr wrap="square">
            <a:spAutoFit/>
          </a:bodyPr>
          <a:lstStyle/>
          <a:p>
            <a:r>
              <a:rPr lang="ar-AE" sz="1900" b="1" dirty="0" smtClean="0"/>
              <a:t>وقد أكدت الإحصاءات انه في عام 2006 بلغ عدد وفيات حوادث الطرق في دولة الإمارات 875 قتيلا، وعدد المصابين بإصابات بليغة 883 مصابا، وعدد المصابين بإصابات متوسطة 3 ألاف و917 مصابا، فيما بلغ عدد المصابين بإصابات بسيطة 5 آلاف و876 مصابا.</a:t>
            </a:r>
            <a:br>
              <a:rPr lang="ar-AE" sz="1900" b="1" dirty="0" smtClean="0"/>
            </a:br>
            <a:r>
              <a:rPr lang="ar-AE" sz="1900" b="1" dirty="0" smtClean="0"/>
              <a:t/>
            </a:r>
            <a:br>
              <a:rPr lang="ar-AE" sz="1900" b="1" dirty="0" smtClean="0"/>
            </a:br>
            <a:r>
              <a:rPr lang="ar-AE" sz="1900" b="1" dirty="0" smtClean="0"/>
              <a:t>وأشارت الإحصاءات إلى انه خلال السنوات من 2000 إلى 2006 ،بلغ إجمالي الوفيات نتيجة حوادث السير في الدولة 4 آلاف و803 قتلى، إجمالي الإصابات البليغة 5 آلاف و725 مصابا، وإجمالي الإصابات المتوسطة 26 ألفا و567 مصابا، فيما بلغ إجمالي الإصابات البسيطة 36 ألفا و147 مصابا.</a:t>
            </a:r>
            <a:br>
              <a:rPr lang="ar-AE" sz="1900" b="1" dirty="0" smtClean="0"/>
            </a:br>
            <a:r>
              <a:rPr lang="ar-AE" sz="1900" b="1" dirty="0" smtClean="0"/>
              <a:t/>
            </a:r>
            <a:br>
              <a:rPr lang="ar-AE" sz="1900" b="1" dirty="0" smtClean="0"/>
            </a:br>
            <a:r>
              <a:rPr lang="ar-AE" sz="1900" b="1" dirty="0" smtClean="0"/>
              <a:t>وأوضحت الإحصاءات انه من جنسيات المتوفين في حوادث السير عام 2006 كان 187 من مواطني الدولة بنسبة 21 في المائة، و28 من مواطني دول مجلس التعاون بنسبة 3.2 في المائة و109 متوفين من أبناء الدول العربية بنسبة 12،5 في المائة، و489 متوفى من أبناء الدول الآسيوية بنسبة 56 في المائة ، و62 من أبناء الدول الأخرى بنسبة 7.3 في المائة.</a:t>
            </a:r>
            <a:endParaRPr lang="ar-AE" sz="19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strips(downLeft)">
                                      <p:cBhvr>
                                        <p:cTn id="17" dur="500"/>
                                        <p:tgtEl>
                                          <p:spTgt spid="7">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title"/>
          </p:nvPr>
        </p:nvSpPr>
        <p:spPr>
          <a:xfrm>
            <a:off x="1370013" y="301625"/>
            <a:ext cx="7313612" cy="1143000"/>
          </a:xfrm>
        </p:spPr>
        <p:txBody>
          <a:bodyPr/>
          <a:lstStyle/>
          <a:p>
            <a:r>
              <a:rPr lang="ar-AE"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من أنواع الحوادث:-</a:t>
            </a:r>
            <a:endParaRPr lang="ar-SA"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عنصر نائب للمحتوى 4"/>
          <p:cNvSpPr>
            <a:spLocks noGrp="1"/>
          </p:cNvSpPr>
          <p:nvPr>
            <p:ph idx="1"/>
          </p:nvPr>
        </p:nvSpPr>
        <p:spPr>
          <a:xfrm>
            <a:off x="571500" y="1714500"/>
            <a:ext cx="8112125" cy="4714875"/>
          </a:xfrm>
        </p:spPr>
        <p:txBody>
          <a:bodyPr>
            <a:normAutofit fontScale="92500" lnSpcReduction="10000"/>
          </a:bodyPr>
          <a:lstStyle/>
          <a:p>
            <a:pPr eaLnBrk="1" hangingPunct="1">
              <a:defRPr/>
            </a:pPr>
            <a:r>
              <a:rPr lang="ar-SA" dirty="0" smtClean="0"/>
              <a:t>تصادم بين سيارات متقابلة (وجه لوجه).</a:t>
            </a:r>
          </a:p>
          <a:p>
            <a:pPr eaLnBrk="1" hangingPunct="1">
              <a:defRPr/>
            </a:pPr>
            <a:r>
              <a:rPr lang="ar-SA" dirty="0" smtClean="0"/>
              <a:t>تصادم على شكل زاوية (تصادم بين سيارات عند التقاطعات) .</a:t>
            </a:r>
          </a:p>
          <a:p>
            <a:pPr eaLnBrk="1" hangingPunct="1">
              <a:defRPr/>
            </a:pPr>
            <a:r>
              <a:rPr lang="ar-SA" dirty="0" smtClean="0"/>
              <a:t>تصادم من الخلف (سيارات تسير في نفس الاتجاه) .</a:t>
            </a:r>
            <a:endParaRPr lang="en-US" dirty="0" smtClean="0"/>
          </a:p>
          <a:p>
            <a:pPr eaLnBrk="1" hangingPunct="1">
              <a:defRPr/>
            </a:pPr>
            <a:r>
              <a:rPr lang="ar-SA" dirty="0" smtClean="0"/>
              <a:t>تصادم جانبي.</a:t>
            </a:r>
            <a:endParaRPr lang="en-US" dirty="0" smtClean="0"/>
          </a:p>
          <a:p>
            <a:pPr eaLnBrk="1" hangingPunct="1">
              <a:defRPr/>
            </a:pPr>
            <a:r>
              <a:rPr lang="ar-SA" dirty="0" smtClean="0"/>
              <a:t>تصادم أثناء الدوران (الالتفاف).</a:t>
            </a:r>
            <a:endParaRPr lang="en-US" dirty="0" smtClean="0"/>
          </a:p>
          <a:p>
            <a:pPr eaLnBrk="1" hangingPunct="1">
              <a:defRPr/>
            </a:pPr>
            <a:r>
              <a:rPr lang="ar-SA" dirty="0" smtClean="0"/>
              <a:t>صدم سيارة متوقفة .</a:t>
            </a:r>
          </a:p>
          <a:p>
            <a:pPr eaLnBrk="1" hangingPunct="1">
              <a:defRPr/>
            </a:pPr>
            <a:r>
              <a:rPr lang="ar-SA" dirty="0" smtClean="0"/>
              <a:t>صدم جسم ثابت .</a:t>
            </a:r>
            <a:endParaRPr lang="en-US" dirty="0" smtClean="0"/>
          </a:p>
          <a:p>
            <a:pPr eaLnBrk="1" hangingPunct="1">
              <a:defRPr/>
            </a:pPr>
            <a:r>
              <a:rPr lang="ar-SA" dirty="0" smtClean="0"/>
              <a:t>حادث سيارة واحدة(عادة انقلاب أو فقد السيطرة على السيارات ).</a:t>
            </a:r>
          </a:p>
          <a:p>
            <a:pPr eaLnBrk="1" hangingPunct="1">
              <a:defRPr/>
            </a:pPr>
            <a:endParaRPr lang="en-US" dirty="0" smtClean="0"/>
          </a:p>
          <a:p>
            <a:pPr eaLnBrk="1" hangingPunct="1">
              <a:defRPr/>
            </a:pPr>
            <a:endParaRPr lang="en-US" dirty="0" smtClean="0"/>
          </a:p>
          <a:p>
            <a:pPr eaLnBrk="1" hangingPunct="1">
              <a:defRPr/>
            </a:pPr>
            <a:endParaRPr lang="ar-SA"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تقنية">
  <a:themeElements>
    <a:clrScheme name="تقنية">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تقنية">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تقنية">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102</TotalTime>
  <Words>262</Words>
  <Application>Microsoft Office PowerPoint</Application>
  <PresentationFormat>عرض على الشاشة (3:4)‏</PresentationFormat>
  <Paragraphs>21</Paragraphs>
  <Slides>7</Slides>
  <Notes>0</Notes>
  <HiddenSlides>0</HiddenSlides>
  <MMClips>0</MMClips>
  <ScaleCrop>false</ScaleCrop>
  <HeadingPairs>
    <vt:vector size="4" baseType="variant">
      <vt:variant>
        <vt:lpstr>نسق</vt:lpstr>
      </vt:variant>
      <vt:variant>
        <vt:i4>1</vt:i4>
      </vt:variant>
      <vt:variant>
        <vt:lpstr>عناوين الشرائح</vt:lpstr>
      </vt:variant>
      <vt:variant>
        <vt:i4>7</vt:i4>
      </vt:variant>
    </vt:vector>
  </HeadingPairs>
  <TitlesOfParts>
    <vt:vector size="8" baseType="lpstr">
      <vt:lpstr>تقنية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من أنواع الحوادث:-</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user1</dc:creator>
  <cp:lastModifiedBy>EHAB</cp:lastModifiedBy>
  <cp:revision>12</cp:revision>
  <dcterms:created xsi:type="dcterms:W3CDTF">2011-05-21T07:20:58Z</dcterms:created>
  <dcterms:modified xsi:type="dcterms:W3CDTF">2011-11-02T11:31:59Z</dcterms:modified>
</cp:coreProperties>
</file>