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audio1" ContentType="audio/x-wav"/>
  <Override PartName="/ppt/media/audio2" ContentType="audio/x-wav"/>
  <Override PartName="/ppt/notesSlides/notesSlide2.xml" ContentType="application/vnd.openxmlformats-officedocument.presentationml.notesSlide+xml"/>
  <Override PartName="/ppt/media/audio3" ContentType="audio/x-wav"/>
  <Override PartName="/ppt/notesSlides/notesSlide3.xml" ContentType="application/vnd.openxmlformats-officedocument.presentationml.notesSlide+xml"/>
  <Override PartName="/ppt/media/audio4" ContentType="audio/x-wav"/>
  <Override PartName="/ppt/media/audio5" ContentType="audio/x-wav"/>
  <Override PartName="/ppt/media/audio6" ContentType="audio/x-wav"/>
  <Override PartName="/ppt/media/audio7" ContentType="audio/x-wav"/>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9"/>
  </p:notesMasterIdLst>
  <p:sldIdLst>
    <p:sldId id="256" r:id="rId2"/>
    <p:sldId id="258" r:id="rId3"/>
    <p:sldId id="259" r:id="rId4"/>
    <p:sldId id="260" r:id="rId5"/>
    <p:sldId id="261" r:id="rId6"/>
    <p:sldId id="262" r:id="rId7"/>
    <p:sldId id="263" r:id="rId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40" d="100"/>
          <a:sy n="40" d="100"/>
        </p:scale>
        <p:origin x="-135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AE"/>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646D010-9102-4348-9669-FA440C270AF3}" type="datetimeFigureOut">
              <a:rPr lang="ar-AE" smtClean="0"/>
              <a:pPr/>
              <a:t>06/12/1432</a:t>
            </a:fld>
            <a:endParaRPr lang="ar-AE"/>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AE"/>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AE"/>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AE"/>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09E8820-DA7B-4923-BEE6-6F0C176905C6}" type="slidenum">
              <a:rPr lang="ar-AE" smtClean="0"/>
              <a:pPr/>
              <a:t>‹#›</a:t>
            </a:fld>
            <a:endParaRPr lang="ar-AE"/>
          </a:p>
        </p:txBody>
      </p:sp>
    </p:spTree>
    <p:extLst>
      <p:ext uri="{BB962C8B-B14F-4D97-AF65-F5344CB8AC3E}">
        <p14:creationId xmlns:p14="http://schemas.microsoft.com/office/powerpoint/2010/main" val="269863465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AE"/>
          </a:p>
        </p:txBody>
      </p:sp>
      <p:sp>
        <p:nvSpPr>
          <p:cNvPr id="4" name="عنصر نائب لرقم الشريحة 3"/>
          <p:cNvSpPr>
            <a:spLocks noGrp="1"/>
          </p:cNvSpPr>
          <p:nvPr>
            <p:ph type="sldNum" sz="quarter" idx="10"/>
          </p:nvPr>
        </p:nvSpPr>
        <p:spPr/>
        <p:txBody>
          <a:bodyPr/>
          <a:lstStyle/>
          <a:p>
            <a:fld id="{C09E8820-DA7B-4923-BEE6-6F0C176905C6}" type="slidenum">
              <a:rPr lang="ar-AE" smtClean="0"/>
              <a:pPr/>
              <a:t>1</a:t>
            </a:fld>
            <a:endParaRPr lang="ar-A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AE"/>
          </a:p>
        </p:txBody>
      </p:sp>
      <p:sp>
        <p:nvSpPr>
          <p:cNvPr id="4" name="عنصر نائب لرقم الشريحة 3"/>
          <p:cNvSpPr>
            <a:spLocks noGrp="1"/>
          </p:cNvSpPr>
          <p:nvPr>
            <p:ph type="sldNum" sz="quarter" idx="10"/>
          </p:nvPr>
        </p:nvSpPr>
        <p:spPr/>
        <p:txBody>
          <a:bodyPr/>
          <a:lstStyle/>
          <a:p>
            <a:fld id="{C09E8820-DA7B-4923-BEE6-6F0C176905C6}" type="slidenum">
              <a:rPr lang="ar-AE" smtClean="0"/>
              <a:pPr/>
              <a:t>2</a:t>
            </a:fld>
            <a:endParaRPr lang="ar-A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AE"/>
          </a:p>
        </p:txBody>
      </p:sp>
      <p:sp>
        <p:nvSpPr>
          <p:cNvPr id="4" name="عنصر نائب لرقم الشريحة 3"/>
          <p:cNvSpPr>
            <a:spLocks noGrp="1"/>
          </p:cNvSpPr>
          <p:nvPr>
            <p:ph type="sldNum" sz="quarter" idx="10"/>
          </p:nvPr>
        </p:nvSpPr>
        <p:spPr/>
        <p:txBody>
          <a:bodyPr/>
          <a:lstStyle/>
          <a:p>
            <a:fld id="{C09E8820-DA7B-4923-BEE6-6F0C176905C6}" type="slidenum">
              <a:rPr lang="ar-AE" smtClean="0"/>
              <a:pPr/>
              <a:t>3</a:t>
            </a:fld>
            <a:endParaRPr lang="ar-A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7" name="مثلث متساوي الساقين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عنوان 7"/>
          <p:cNvSpPr>
            <a:spLocks noGrp="1"/>
          </p:cNvSpPr>
          <p:nvPr>
            <p:ph type="ctrTitle"/>
          </p:nvPr>
        </p:nvSpPr>
        <p:spPr>
          <a:xfrm>
            <a:off x="540544" y="776288"/>
            <a:ext cx="8062912" cy="1470025"/>
          </a:xfrm>
        </p:spPr>
        <p:txBody>
          <a:bodyPr anchor="b">
            <a:normAutofit/>
          </a:bodyPr>
          <a:lstStyle>
            <a:lvl1pPr algn="r">
              <a:defRPr sz="4400"/>
            </a:lvl1pPr>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a:xfrm>
            <a:off x="1371600" y="6012656"/>
            <a:ext cx="5791200" cy="365125"/>
          </a:xfrm>
        </p:spPr>
        <p:txBody>
          <a:bodyPr tIns="0" bIns="0" anchor="t"/>
          <a:lstStyle>
            <a:lvl1pPr algn="r">
              <a:defRPr sz="1000"/>
            </a:lvl1pPr>
          </a:lstStyle>
          <a:p>
            <a:fld id="{1B8ABB09-4A1D-463E-8065-109CC2B7EFAA}" type="datetimeFigureOut">
              <a:rPr lang="ar-SA" smtClean="0"/>
              <a:pPr/>
              <a:t>06/12/1432</a:t>
            </a:fld>
            <a:endParaRPr lang="ar-SA"/>
          </a:p>
        </p:txBody>
      </p:sp>
      <p:sp>
        <p:nvSpPr>
          <p:cNvPr id="17" name="عنصر نائب للتذييل 16"/>
          <p:cNvSpPr>
            <a:spLocks noGrp="1"/>
          </p:cNvSpPr>
          <p:nvPr>
            <p:ph type="ftr" sz="quarter" idx="11"/>
          </p:nvPr>
        </p:nvSpPr>
        <p:spPr>
          <a:xfrm>
            <a:off x="1371600" y="5650704"/>
            <a:ext cx="5791200" cy="365125"/>
          </a:xfrm>
        </p:spPr>
        <p:txBody>
          <a:bodyPr tIns="0" bIns="0" anchor="b"/>
          <a:lstStyle>
            <a:lvl1pPr algn="r">
              <a:defRPr sz="1100"/>
            </a:lvl1pPr>
          </a:lstStyle>
          <a:p>
            <a:endParaRPr lang="ar-SA"/>
          </a:p>
        </p:txBody>
      </p:sp>
      <p:sp>
        <p:nvSpPr>
          <p:cNvPr id="29" name="عنصر نائب لرقم الشريحة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781800" y="381000"/>
            <a:ext cx="1905000" cy="5486400"/>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381000"/>
            <a:ext cx="6248400" cy="5486400"/>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67494"/>
            <a:ext cx="8229600" cy="1399032"/>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a:xfrm>
            <a:off x="457200" y="1882808"/>
            <a:ext cx="82296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a:xfrm>
            <a:off x="4791456" y="6480048"/>
            <a:ext cx="2133600" cy="301752"/>
          </a:xfrm>
        </p:spPr>
        <p:txBody>
          <a:bodyPr/>
          <a:lstStyle/>
          <a:p>
            <a:fld id="{1B8ABB09-4A1D-463E-8065-109CC2B7EFAA}" type="datetimeFigureOut">
              <a:rPr lang="ar-SA" smtClean="0"/>
              <a:pPr/>
              <a:t>06/12/1432</a:t>
            </a:fld>
            <a:endParaRPr lang="ar-SA"/>
          </a:p>
        </p:txBody>
      </p:sp>
      <p:sp>
        <p:nvSpPr>
          <p:cNvPr id="5" name="عنصر نائب للتذييل 4"/>
          <p:cNvSpPr>
            <a:spLocks noGrp="1"/>
          </p:cNvSpPr>
          <p:nvPr>
            <p:ph type="ftr" sz="quarter" idx="11"/>
          </p:nvPr>
        </p:nvSpPr>
        <p:spPr>
          <a:xfrm>
            <a:off x="457200" y="6480969"/>
            <a:ext cx="4260056" cy="300831"/>
          </a:xfrm>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2">
        <a:schemeClr val="bg1"/>
      </p:bgRef>
    </p:bg>
    <p:spTree>
      <p:nvGrpSpPr>
        <p:cNvPr id="1" name=""/>
        <p:cNvGrpSpPr/>
        <p:nvPr/>
      </p:nvGrpSpPr>
      <p:grpSpPr>
        <a:xfrm>
          <a:off x="0" y="0"/>
          <a:ext cx="0" cy="0"/>
          <a:chOff x="0" y="0"/>
          <a:chExt cx="0" cy="0"/>
        </a:xfrm>
      </p:grpSpPr>
      <p:sp>
        <p:nvSpPr>
          <p:cNvPr id="9" name="مثلث قائم الزاوية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مثلث متساوي الساقين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عنصر نائب للتاريخ 3"/>
          <p:cNvSpPr>
            <a:spLocks noGrp="1"/>
          </p:cNvSpPr>
          <p:nvPr>
            <p:ph type="dt" sz="half" idx="10"/>
          </p:nvPr>
        </p:nvSpPr>
        <p:spPr>
          <a:xfrm>
            <a:off x="6955632" y="6477000"/>
            <a:ext cx="2133600" cy="304800"/>
          </a:xfrm>
        </p:spPr>
        <p:txBody>
          <a:bodyPr/>
          <a:lstStyle/>
          <a:p>
            <a:fld id="{1B8ABB09-4A1D-463E-8065-109CC2B7EFAA}" type="datetimeFigureOut">
              <a:rPr lang="ar-SA" smtClean="0"/>
              <a:pPr/>
              <a:t>06/12/1432</a:t>
            </a:fld>
            <a:endParaRPr lang="ar-SA"/>
          </a:p>
        </p:txBody>
      </p:sp>
      <p:sp>
        <p:nvSpPr>
          <p:cNvPr id="5" name="عنصر نائب للتذييل 4"/>
          <p:cNvSpPr>
            <a:spLocks noGrp="1"/>
          </p:cNvSpPr>
          <p:nvPr>
            <p:ph type="ftr" sz="quarter" idx="11"/>
          </p:nvPr>
        </p:nvSpPr>
        <p:spPr>
          <a:xfrm>
            <a:off x="2619376" y="6480969"/>
            <a:ext cx="4260056" cy="300831"/>
          </a:xfrm>
        </p:spPr>
        <p:txBody>
          <a:bodyPr/>
          <a:lstStyle/>
          <a:p>
            <a:endParaRPr lang="ar-SA"/>
          </a:p>
        </p:txBody>
      </p:sp>
      <p:sp>
        <p:nvSpPr>
          <p:cNvPr id="6" name="عنصر نائب لرقم الشريحة 5"/>
          <p:cNvSpPr>
            <a:spLocks noGrp="1"/>
          </p:cNvSpPr>
          <p:nvPr>
            <p:ph type="sldNum" sz="quarter" idx="12"/>
          </p:nvPr>
        </p:nvSpPr>
        <p:spPr>
          <a:xfrm>
            <a:off x="8451056" y="809624"/>
            <a:ext cx="502920" cy="300831"/>
          </a:xfrm>
        </p:spPr>
        <p:txBody>
          <a:bodyPr/>
          <a:lstStyle/>
          <a:p>
            <a:fld id="{0B34F065-1154-456A-91E3-76DE8E75E17B}" type="slidenum">
              <a:rPr lang="ar-SA" smtClean="0"/>
              <a:pPr/>
              <a:t>‹#›</a:t>
            </a:fld>
            <a:endParaRPr lang="ar-SA"/>
          </a:p>
        </p:txBody>
      </p:sp>
      <p:cxnSp>
        <p:nvCxnSpPr>
          <p:cNvPr id="11" name="رابط مستقيم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رابط مستقيم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عنوان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marL="0" algn="l">
              <a:defRPr/>
            </a:lvl1p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4791456" y="6480969"/>
            <a:ext cx="2133600" cy="301752"/>
          </a:xfrm>
        </p:spPr>
        <p:txBody>
          <a:bodyPr/>
          <a:lstStyle/>
          <a:p>
            <a:fld id="{1B8ABB09-4A1D-463E-8065-109CC2B7EFAA}" type="datetimeFigureOut">
              <a:rPr lang="ar-SA" smtClean="0"/>
              <a:pPr/>
              <a:t>06/12/1432</a:t>
            </a:fld>
            <a:endParaRPr lang="ar-SA"/>
          </a:p>
        </p:txBody>
      </p:sp>
      <p:sp>
        <p:nvSpPr>
          <p:cNvPr id="6" name="عنصر نائب للتذييل 5"/>
          <p:cNvSpPr>
            <a:spLocks noGrp="1"/>
          </p:cNvSpPr>
          <p:nvPr>
            <p:ph type="ftr" sz="quarter" idx="11"/>
          </p:nvPr>
        </p:nvSpPr>
        <p:spPr>
          <a:xfrm>
            <a:off x="457200" y="6480969"/>
            <a:ext cx="4260056" cy="301752"/>
          </a:xfrm>
        </p:spPr>
        <p:txBody>
          <a:bodyPr/>
          <a:lstStyle/>
          <a:p>
            <a:endParaRPr lang="ar-SA"/>
          </a:p>
        </p:txBody>
      </p:sp>
      <p:sp>
        <p:nvSpPr>
          <p:cNvPr id="7" name="عنصر نائب لرقم الشريحة 6"/>
          <p:cNvSpPr>
            <a:spLocks noGrp="1"/>
          </p:cNvSpPr>
          <p:nvPr>
            <p:ph type="sldNum" sz="quarter" idx="12"/>
          </p:nvPr>
        </p:nvSpPr>
        <p:spPr>
          <a:xfrm>
            <a:off x="7589520" y="6480969"/>
            <a:ext cx="502920" cy="301752"/>
          </a:xfrm>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a:xfrm>
            <a:off x="4791456" y="6480969"/>
            <a:ext cx="2130552" cy="301752"/>
          </a:xfrm>
        </p:spPr>
        <p:txBody>
          <a:bodyPr/>
          <a:lstStyle/>
          <a:p>
            <a:fld id="{1B8ABB09-4A1D-463E-8065-109CC2B7EFAA}" type="datetimeFigureOut">
              <a:rPr lang="ar-SA" smtClean="0"/>
              <a:pPr/>
              <a:t>06/12/1432</a:t>
            </a:fld>
            <a:endParaRPr lang="ar-SA"/>
          </a:p>
        </p:txBody>
      </p:sp>
      <p:sp>
        <p:nvSpPr>
          <p:cNvPr id="8" name="عنصر نائب للتذييل 7"/>
          <p:cNvSpPr>
            <a:spLocks noGrp="1"/>
          </p:cNvSpPr>
          <p:nvPr>
            <p:ph type="ftr" sz="quarter" idx="11"/>
          </p:nvPr>
        </p:nvSpPr>
        <p:spPr>
          <a:xfrm>
            <a:off x="457200" y="6480969"/>
            <a:ext cx="4261104" cy="301752"/>
          </a:xfrm>
        </p:spPr>
        <p:txBody>
          <a:bodyPr/>
          <a:lstStyle/>
          <a:p>
            <a:endParaRPr lang="ar-SA"/>
          </a:p>
        </p:txBody>
      </p:sp>
      <p:sp>
        <p:nvSpPr>
          <p:cNvPr id="9" name="عنصر نائب لرقم الشريحة 8"/>
          <p:cNvSpPr>
            <a:spLocks noGrp="1"/>
          </p:cNvSpPr>
          <p:nvPr>
            <p:ph type="sldNum" sz="quarter" idx="12"/>
          </p:nvPr>
        </p:nvSpPr>
        <p:spPr>
          <a:xfrm>
            <a:off x="7589520" y="6483096"/>
            <a:ext cx="502920" cy="301752"/>
          </a:xfrm>
        </p:spPr>
        <p:txBody>
          <a:bodyPr/>
          <a:lstStyle>
            <a:lvl1pPr algn="ctr">
              <a:defRPr/>
            </a:lvl1p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b="0"/>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a:xfrm>
            <a:off x="4791456" y="6480969"/>
            <a:ext cx="2133600" cy="301752"/>
          </a:xfrm>
        </p:spPr>
        <p:txBody>
          <a:bodyPr/>
          <a:lstStyle/>
          <a:p>
            <a:fld id="{1B8ABB09-4A1D-463E-8065-109CC2B7EFAA}" type="datetimeFigureOut">
              <a:rPr lang="ar-SA" smtClean="0"/>
              <a:pPr/>
              <a:t>06/12/1432</a:t>
            </a:fld>
            <a:endParaRPr lang="ar-SA"/>
          </a:p>
        </p:txBody>
      </p:sp>
      <p:sp>
        <p:nvSpPr>
          <p:cNvPr id="3" name="عنصر نائب للتذييل 2"/>
          <p:cNvSpPr>
            <a:spLocks noGrp="1"/>
          </p:cNvSpPr>
          <p:nvPr>
            <p:ph type="ftr" sz="quarter" idx="11"/>
          </p:nvPr>
        </p:nvSpPr>
        <p:spPr>
          <a:xfrm>
            <a:off x="457200" y="6481890"/>
            <a:ext cx="4260056" cy="300831"/>
          </a:xfrm>
        </p:spPr>
        <p:txBody>
          <a:bodyPr/>
          <a:lstStyle/>
          <a:p>
            <a:endParaRPr lang="ar-SA"/>
          </a:p>
        </p:txBody>
      </p:sp>
      <p:sp>
        <p:nvSpPr>
          <p:cNvPr id="4" name="عنصر نائب لرقم الشريحة 3"/>
          <p:cNvSpPr>
            <a:spLocks noGrp="1"/>
          </p:cNvSpPr>
          <p:nvPr>
            <p:ph type="sldNum" sz="quarter" idx="12"/>
          </p:nvPr>
        </p:nvSpPr>
        <p:spPr>
          <a:xfrm>
            <a:off x="7589520" y="6480969"/>
            <a:ext cx="502920" cy="301752"/>
          </a:xfrm>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6278976" y="6556248"/>
            <a:ext cx="2133600" cy="301752"/>
          </a:xfrm>
        </p:spPr>
        <p:txBody>
          <a:bodyPr/>
          <a:lstStyle>
            <a:lvl1pPr>
              <a:defRPr sz="900"/>
            </a:lvl1pPr>
          </a:lstStyle>
          <a:p>
            <a:fld id="{1B8ABB09-4A1D-463E-8065-109CC2B7EFAA}" type="datetimeFigureOut">
              <a:rPr lang="ar-SA" smtClean="0"/>
              <a:pPr/>
              <a:t>06/12/1432</a:t>
            </a:fld>
            <a:endParaRPr lang="ar-SA"/>
          </a:p>
        </p:txBody>
      </p:sp>
      <p:sp>
        <p:nvSpPr>
          <p:cNvPr id="6" name="عنصر نائب للتذييل 5"/>
          <p:cNvSpPr>
            <a:spLocks noGrp="1"/>
          </p:cNvSpPr>
          <p:nvPr>
            <p:ph type="ftr" sz="quarter" idx="11"/>
          </p:nvPr>
        </p:nvSpPr>
        <p:spPr>
          <a:xfrm>
            <a:off x="1135856" y="6556248"/>
            <a:ext cx="5143120" cy="301752"/>
          </a:xfrm>
        </p:spPr>
        <p:txBody>
          <a:bodyPr/>
          <a:lstStyle>
            <a:lvl1pPr>
              <a:defRPr sz="900"/>
            </a:lvl1pPr>
          </a:lstStyle>
          <a:p>
            <a:endParaRPr lang="ar-SA"/>
          </a:p>
        </p:txBody>
      </p:sp>
      <p:sp>
        <p:nvSpPr>
          <p:cNvPr id="7" name="عنصر نائب لرقم الشريحة 6"/>
          <p:cNvSpPr>
            <a:spLocks noGrp="1"/>
          </p:cNvSpPr>
          <p:nvPr>
            <p:ph type="sldNum" sz="quarter" idx="12"/>
          </p:nvPr>
        </p:nvSpPr>
        <p:spPr>
          <a:xfrm>
            <a:off x="8410576" y="6556248"/>
            <a:ext cx="502920" cy="301752"/>
          </a:xfrm>
        </p:spPr>
        <p:txBody>
          <a:bodyPr/>
          <a:lstStyle>
            <a:lvl1pPr>
              <a:defRPr sz="900"/>
            </a:lvl1p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2">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6108192" y="6556248"/>
            <a:ext cx="2103120" cy="301752"/>
          </a:xfrm>
        </p:spPr>
        <p:txBody>
          <a:bodyPr/>
          <a:lstStyle>
            <a:lvl1pPr>
              <a:defRPr sz="900"/>
            </a:lvl1pPr>
          </a:lstStyle>
          <a:p>
            <a:fld id="{1B8ABB09-4A1D-463E-8065-109CC2B7EFAA}" type="datetimeFigureOut">
              <a:rPr lang="ar-SA" smtClean="0"/>
              <a:pPr/>
              <a:t>06/12/1432</a:t>
            </a:fld>
            <a:endParaRPr lang="ar-SA"/>
          </a:p>
        </p:txBody>
      </p:sp>
      <p:sp>
        <p:nvSpPr>
          <p:cNvPr id="6" name="عنصر نائب للتذييل 5"/>
          <p:cNvSpPr>
            <a:spLocks noGrp="1"/>
          </p:cNvSpPr>
          <p:nvPr>
            <p:ph type="ftr" sz="quarter" idx="11"/>
          </p:nvPr>
        </p:nvSpPr>
        <p:spPr>
          <a:xfrm>
            <a:off x="1170432" y="6557169"/>
            <a:ext cx="4948072" cy="301752"/>
          </a:xfrm>
        </p:spPr>
        <p:txBody>
          <a:bodyPr/>
          <a:lstStyle>
            <a:lvl1pPr>
              <a:defRPr sz="900"/>
            </a:lvl1pPr>
          </a:lstStyle>
          <a:p>
            <a:endParaRPr lang="ar-SA"/>
          </a:p>
        </p:txBody>
      </p:sp>
      <p:sp>
        <p:nvSpPr>
          <p:cNvPr id="7" name="عنصر نائب لرقم الشريحة 6"/>
          <p:cNvSpPr>
            <a:spLocks noGrp="1"/>
          </p:cNvSpPr>
          <p:nvPr>
            <p:ph type="sldNum" sz="quarter" idx="12"/>
          </p:nvPr>
        </p:nvSpPr>
        <p:spPr>
          <a:xfrm>
            <a:off x="8217192" y="6556248"/>
            <a:ext cx="365760" cy="301752"/>
          </a:xfrm>
        </p:spPr>
        <p:txBody>
          <a:bodyPr/>
          <a:lstStyle>
            <a:lvl1pPr algn="ctr">
              <a:defRPr sz="900"/>
            </a:lvl1p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مثلث قائم الزاوية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رابط مستقيم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رابط مستقيم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عنصر نائب للعنوان 21"/>
          <p:cNvSpPr>
            <a:spLocks noGrp="1"/>
          </p:cNvSpPr>
          <p:nvPr>
            <p:ph type="title"/>
          </p:nvPr>
        </p:nvSpPr>
        <p:spPr>
          <a:xfrm>
            <a:off x="457200" y="267494"/>
            <a:ext cx="8229600" cy="1399032"/>
          </a:xfrm>
          <a:prstGeom prst="rect">
            <a:avLst/>
          </a:prstGeom>
        </p:spPr>
        <p:txBody>
          <a:bodyPr vert="horz" anchor="ctr">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1B8ABB09-4A1D-463E-8065-109CC2B7EFAA}" type="datetimeFigureOut">
              <a:rPr lang="ar-SA" smtClean="0"/>
              <a:pPr/>
              <a:t>06/12/1432</a:t>
            </a:fld>
            <a:endParaRPr lang="ar-SA"/>
          </a:p>
        </p:txBody>
      </p:sp>
      <p:sp>
        <p:nvSpPr>
          <p:cNvPr id="3" name="عنصر نائب للتذييل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ar-SA"/>
          </a:p>
        </p:txBody>
      </p:sp>
      <p:sp>
        <p:nvSpPr>
          <p:cNvPr id="23" name="عنصر نائب لرقم الشريحة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0B34F065-1154-456A-91E3-76DE8E75E17B}" type="slidenum">
              <a:rPr lang="ar-SA" smtClean="0"/>
              <a:pPr/>
              <a:t>‹#›</a:t>
            </a:fld>
            <a:endParaRPr lang="ar-SA"/>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1"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r" rtl="1"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r" rtl="1"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r" rtl="1"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r" rtl="1"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audio" Target="../media/audio2"/></Relationships>
</file>

<file path=ppt/slides/_rels/slide2.xml.rels><?xml version="1.0" encoding="UTF-8" standalone="yes"?>
<Relationships xmlns="http://schemas.openxmlformats.org/package/2006/relationships"><Relationship Id="rId3" Type="http://schemas.openxmlformats.org/officeDocument/2006/relationships/audio" Target="../media/audio3"/><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audio" Target="../media/audio4"/><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gif"/></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8.jpeg"/><Relationship Id="rId2" Type="http://schemas.openxmlformats.org/officeDocument/2006/relationships/audio" Target="../media/audio5"/><Relationship Id="rId1" Type="http://schemas.openxmlformats.org/officeDocument/2006/relationships/slideLayout" Target="../slideLayouts/slideLayout2.xml"/><Relationship Id="rId6" Type="http://schemas.openxmlformats.org/officeDocument/2006/relationships/image" Target="../media/image7.gif"/><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6"/><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7"/><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audio" Target="../media/audio3"/><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620688"/>
            <a:ext cx="9144000" cy="830997"/>
          </a:xfrm>
          <a:prstGeom prst="rect">
            <a:avLst/>
          </a:prstGeom>
          <a:ln>
            <a:headEnd/>
            <a:tailEnd/>
          </a:ln>
        </p:spPr>
        <p:style>
          <a:lnRef idx="3">
            <a:schemeClr val="lt1"/>
          </a:lnRef>
          <a:fillRef idx="1">
            <a:schemeClr val="dk1"/>
          </a:fillRef>
          <a:effectRef idx="1">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4800" b="1" i="0" u="none" strike="noStrike" cap="none" normalizeH="0" baseline="0" dirty="0" smtClean="0">
                <a:ln>
                  <a:noFill/>
                </a:ln>
                <a:solidFill>
                  <a:srgbClr val="FFC000"/>
                </a:solidFill>
                <a:effectLst/>
                <a:latin typeface="Times New Roman" pitchFamily="18" charset="0"/>
                <a:ea typeface="Calibri" pitchFamily="34" charset="0"/>
                <a:cs typeface="Times New Roman" pitchFamily="18" charset="0"/>
              </a:rPr>
              <a:t>THE GLOBLIZATION</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descr="C:\Users\user1\Desktop\globalization.jpg"/>
          <p:cNvPicPr>
            <a:picLocks noChangeAspect="1" noChangeArrowheads="1"/>
          </p:cNvPicPr>
          <p:nvPr/>
        </p:nvPicPr>
        <p:blipFill>
          <a:blip r:embed="rId5" cstate="print"/>
          <a:srcRect/>
          <a:stretch>
            <a:fillRect/>
          </a:stretch>
        </p:blipFill>
        <p:spPr bwMode="auto">
          <a:xfrm>
            <a:off x="1619672" y="1916832"/>
            <a:ext cx="5832648" cy="4361271"/>
          </a:xfrm>
          <a:prstGeom prst="rect">
            <a:avLst/>
          </a:prstGeom>
          <a:noFill/>
        </p:spPr>
      </p:pic>
    </p:spTree>
  </p:cSld>
  <p:clrMapOvr>
    <a:masterClrMapping/>
  </p:clrMapOvr>
  <p:transition>
    <p:dissolve/>
    <p:sndAc>
      <p:stSnd>
        <p:snd r:embed="rId3" name="drumroll.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blinds(horizontal)">
                                      <p:cBhvr>
                                        <p:cTn id="7" dur="500"/>
                                        <p:tgtEl>
                                          <p:spTgt spid="1025"/>
                                        </p:tgtEl>
                                      </p:cBhvr>
                                    </p:animEffect>
                                  </p:childTnLst>
                                  <p:subTnLst>
                                    <p:audio>
                                      <p:cMediaNode>
                                        <p:cTn display="0" masterRel="sameClick">
                                          <p:stCondLst>
                                            <p:cond evt="begin" delay="0">
                                              <p:tn val="5"/>
                                            </p:cond>
                                          </p:stCondLst>
                                          <p:endCondLst>
                                            <p:cond evt="onStopAudio" delay="0">
                                              <p:tgtEl>
                                                <p:sldTgt/>
                                              </p:tgtEl>
                                            </p:cond>
                                          </p:endCondLst>
                                        </p:cTn>
                                        <p:tgtEl>
                                          <p:sndTgt r:embed="rId4" name="applause.wav"/>
                                        </p:tgtEl>
                                      </p:cMediaNode>
                                    </p:audio>
                                  </p:subTnLst>
                                </p:cTn>
                              </p:par>
                              <p:par>
                                <p:cTn id="8" presetID="3" presetClass="entr" presetSubtype="1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linds(horizontal)">
                                      <p:cBhvr>
                                        <p:cTn id="10" dur="500"/>
                                        <p:tgtEl>
                                          <p:spTgt spid="1026"/>
                                        </p:tgtEl>
                                      </p:cBhvr>
                                    </p:animEffect>
                                  </p:childTnLst>
                                  <p:subTnLst>
                                    <p:audio>
                                      <p:cMediaNode>
                                        <p:cTn display="0" masterRel="sameClick">
                                          <p:stCondLst>
                                            <p:cond evt="begin" delay="0">
                                              <p:tn val="8"/>
                                            </p:cond>
                                          </p:stCondLst>
                                          <p:endCondLst>
                                            <p:cond evt="onStopAudio" delay="0">
                                              <p:tgtEl>
                                                <p:sldTgt/>
                                              </p:tgtEl>
                                            </p:cond>
                                          </p:endCondLst>
                                        </p:cTn>
                                        <p:tgtEl>
                                          <p:sndTgt r:embed="rId4"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0" y="0"/>
            <a:ext cx="2016224" cy="584775"/>
          </a:xfrm>
          <a:prstGeom prst="rect">
            <a:avLst/>
          </a:prstGeom>
          <a:noFill/>
        </p:spPr>
        <p:txBody>
          <a:bodyPr wrap="square" rtlCol="1">
            <a:spAutoFit/>
          </a:bodyPr>
          <a:lstStyle/>
          <a:p>
            <a:r>
              <a:rPr lang="en-US" sz="3200" dirty="0" smtClean="0">
                <a:solidFill>
                  <a:srgbClr val="FFFF00"/>
                </a:solidFill>
              </a:rPr>
              <a:t>FIRST</a:t>
            </a:r>
            <a:endParaRPr lang="ar-AE" sz="3200" dirty="0">
              <a:solidFill>
                <a:srgbClr val="FFFF00"/>
              </a:solidFill>
            </a:endParaRPr>
          </a:p>
        </p:txBody>
      </p:sp>
      <p:sp>
        <p:nvSpPr>
          <p:cNvPr id="5" name="مستطيل 4"/>
          <p:cNvSpPr/>
          <p:nvPr/>
        </p:nvSpPr>
        <p:spPr>
          <a:xfrm>
            <a:off x="2915816" y="404664"/>
            <a:ext cx="3538148"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n-US" sz="3600" b="1" dirty="0" smtClean="0">
                <a:solidFill>
                  <a:schemeClr val="tx1"/>
                </a:solidFill>
                <a:effectLst>
                  <a:glow rad="228600">
                    <a:schemeClr val="accent1">
                      <a:satMod val="175000"/>
                      <a:alpha val="40000"/>
                    </a:schemeClr>
                  </a:glow>
                </a:effectLst>
              </a:rPr>
              <a:t>INTRODUCTION</a:t>
            </a:r>
            <a:endParaRPr lang="ar-AE" sz="3600" b="1" dirty="0">
              <a:solidFill>
                <a:schemeClr val="tx1"/>
              </a:solidFill>
              <a:effectLst>
                <a:glow rad="228600">
                  <a:schemeClr val="accent1">
                    <a:satMod val="175000"/>
                    <a:alpha val="40000"/>
                  </a:schemeClr>
                </a:glow>
              </a:effectLst>
            </a:endParaRPr>
          </a:p>
        </p:txBody>
      </p:sp>
      <p:pic>
        <p:nvPicPr>
          <p:cNvPr id="15363" name="Picture 3" descr="C:\Program Files (x86)\Microsoft Office\MEDIA\OFFICE11\Lines\BD14539_.gif"/>
          <p:cNvPicPr>
            <a:picLocks noChangeAspect="1" noChangeArrowheads="1"/>
          </p:cNvPicPr>
          <p:nvPr/>
        </p:nvPicPr>
        <p:blipFill>
          <a:blip r:embed="rId4" cstate="print"/>
          <a:srcRect/>
          <a:stretch>
            <a:fillRect/>
          </a:stretch>
        </p:blipFill>
        <p:spPr bwMode="auto">
          <a:xfrm>
            <a:off x="0" y="1340768"/>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467544" y="1916832"/>
            <a:ext cx="8355884" cy="378565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lIns="91440" tIns="45720" rIns="91440" bIns="45720">
            <a:spAutoFit/>
          </a:bodyPr>
          <a:lstStyle/>
          <a:p>
            <a:pPr algn="ctr"/>
            <a:r>
              <a:rPr lang="en-US" sz="4000" b="1" dirty="0" smtClean="0"/>
              <a:t>The Globalization</a:t>
            </a:r>
          </a:p>
          <a:p>
            <a:pPr algn="l"/>
            <a:r>
              <a:rPr lang="en-US" sz="4000" b="1" dirty="0" smtClean="0"/>
              <a:t> every day or every time we listen to this word, and some time we read it in newspaper. But somebody from us doesn't know what is meaning to this word.</a:t>
            </a:r>
            <a:endParaRPr lang="en-US" sz="4000" dirty="0"/>
          </a:p>
        </p:txBody>
      </p:sp>
    </p:spTree>
  </p:cSld>
  <p:clrMapOvr>
    <a:masterClrMapping/>
  </p:clrMapOvr>
  <p:transition>
    <p:wheel spokes="8"/>
    <p:sndAc>
      <p:stSnd>
        <p:snd r:embed="rId3" name="wind.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0" y="0"/>
            <a:ext cx="2016224" cy="584775"/>
          </a:xfrm>
          <a:prstGeom prst="rect">
            <a:avLst/>
          </a:prstGeom>
          <a:noFill/>
        </p:spPr>
        <p:txBody>
          <a:bodyPr wrap="square" rtlCol="1">
            <a:spAutoFit/>
          </a:bodyPr>
          <a:lstStyle/>
          <a:p>
            <a:r>
              <a:rPr lang="en-US" sz="3200" dirty="0" smtClean="0">
                <a:solidFill>
                  <a:srgbClr val="FFFF00"/>
                </a:solidFill>
              </a:rPr>
              <a:t>SECOND</a:t>
            </a:r>
            <a:endParaRPr lang="ar-AE" sz="3200" dirty="0">
              <a:solidFill>
                <a:srgbClr val="FFFF00"/>
              </a:solidFill>
            </a:endParaRPr>
          </a:p>
        </p:txBody>
      </p:sp>
      <p:sp>
        <p:nvSpPr>
          <p:cNvPr id="5" name="مستطيل 4"/>
          <p:cNvSpPr/>
          <p:nvPr/>
        </p:nvSpPr>
        <p:spPr>
          <a:xfrm>
            <a:off x="2123728" y="404664"/>
            <a:ext cx="5848076"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n-US" sz="3600" b="1" dirty="0" smtClean="0">
                <a:solidFill>
                  <a:schemeClr val="tx1"/>
                </a:solidFill>
                <a:effectLst>
                  <a:glow rad="228600">
                    <a:schemeClr val="accent1">
                      <a:satMod val="175000"/>
                      <a:alpha val="40000"/>
                    </a:schemeClr>
                  </a:glow>
                </a:effectLst>
              </a:rPr>
              <a:t>Definition of globalization</a:t>
            </a:r>
            <a:endParaRPr lang="ar-AE" sz="3600" b="1" dirty="0">
              <a:solidFill>
                <a:schemeClr val="tx1"/>
              </a:solidFill>
              <a:effectLst>
                <a:glow rad="228600">
                  <a:schemeClr val="accent1">
                    <a:satMod val="175000"/>
                    <a:alpha val="40000"/>
                  </a:schemeClr>
                </a:glow>
              </a:effectLst>
            </a:endParaRPr>
          </a:p>
        </p:txBody>
      </p:sp>
      <p:pic>
        <p:nvPicPr>
          <p:cNvPr id="15363" name="Picture 3" descr="C:\Program Files (x86)\Microsoft Office\MEDIA\OFFICE11\Lines\BD14539_.gif"/>
          <p:cNvPicPr>
            <a:picLocks noChangeAspect="1" noChangeArrowheads="1"/>
          </p:cNvPicPr>
          <p:nvPr/>
        </p:nvPicPr>
        <p:blipFill>
          <a:blip r:embed="rId4" cstate="print"/>
          <a:srcRect/>
          <a:stretch>
            <a:fillRect/>
          </a:stretch>
        </p:blipFill>
        <p:spPr bwMode="auto">
          <a:xfrm>
            <a:off x="0" y="1340768"/>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899592" y="2060848"/>
            <a:ext cx="7776864" cy="286232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ctr"/>
            <a:r>
              <a:rPr lang="en-US" sz="3600" b="1" dirty="0" smtClean="0"/>
              <a:t>The "Globalization" is to turn the thing from the local to the global world. In other words, promote interdependence between the peoples of the world.</a:t>
            </a:r>
            <a:endParaRPr lang="ar-AE" sz="3600" dirty="0"/>
          </a:p>
        </p:txBody>
      </p:sp>
      <p:pic>
        <p:nvPicPr>
          <p:cNvPr id="16386" name="Picture 2" descr="C:\Users\user1\Desktop\66.jpg"/>
          <p:cNvPicPr>
            <a:picLocks noChangeAspect="1" noChangeArrowheads="1"/>
          </p:cNvPicPr>
          <p:nvPr/>
        </p:nvPicPr>
        <p:blipFill>
          <a:blip r:embed="rId5" cstate="print"/>
          <a:srcRect/>
          <a:stretch>
            <a:fillRect/>
          </a:stretch>
        </p:blipFill>
        <p:spPr bwMode="auto">
          <a:xfrm>
            <a:off x="1" y="4509120"/>
            <a:ext cx="2321330" cy="2348880"/>
          </a:xfrm>
          <a:prstGeom prst="rect">
            <a:avLst/>
          </a:prstGeom>
          <a:noFill/>
        </p:spPr>
      </p:pic>
    </p:spTree>
  </p:cSld>
  <p:clrMapOvr>
    <a:masterClrMapping/>
  </p:clrMapOvr>
  <p:transition>
    <p:newsflash/>
    <p:sndAc>
      <p:stSnd>
        <p:snd r:embed="rId3" name="voltage.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0" y="0"/>
            <a:ext cx="2016224" cy="584775"/>
          </a:xfrm>
          <a:prstGeom prst="rect">
            <a:avLst/>
          </a:prstGeom>
          <a:noFill/>
        </p:spPr>
        <p:txBody>
          <a:bodyPr wrap="square" rtlCol="1">
            <a:spAutoFit/>
          </a:bodyPr>
          <a:lstStyle/>
          <a:p>
            <a:r>
              <a:rPr lang="en-US" sz="3200" dirty="0" smtClean="0">
                <a:solidFill>
                  <a:srgbClr val="FFFF00"/>
                </a:solidFill>
              </a:rPr>
              <a:t>THIRD</a:t>
            </a:r>
            <a:endParaRPr lang="ar-AE" sz="3200" dirty="0">
              <a:solidFill>
                <a:srgbClr val="FFFF00"/>
              </a:solidFill>
            </a:endParaRPr>
          </a:p>
        </p:txBody>
      </p:sp>
      <p:sp>
        <p:nvSpPr>
          <p:cNvPr id="5" name="مستطيل 4"/>
          <p:cNvSpPr/>
          <p:nvPr/>
        </p:nvSpPr>
        <p:spPr>
          <a:xfrm>
            <a:off x="2938054" y="404664"/>
            <a:ext cx="5033750"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n-US" sz="3600" b="1" dirty="0" smtClean="0">
                <a:solidFill>
                  <a:schemeClr val="tx1"/>
                </a:solidFill>
              </a:rPr>
              <a:t>Areas of globalization</a:t>
            </a:r>
            <a:endParaRPr lang="ar-AE" sz="3600" b="1" dirty="0">
              <a:solidFill>
                <a:schemeClr val="tx1"/>
              </a:solidFill>
              <a:effectLst>
                <a:glow rad="228600">
                  <a:schemeClr val="accent1">
                    <a:satMod val="175000"/>
                    <a:alpha val="40000"/>
                  </a:schemeClr>
                </a:glow>
              </a:effectLst>
            </a:endParaRPr>
          </a:p>
        </p:txBody>
      </p:sp>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0" y="1340768"/>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611560" y="2060848"/>
            <a:ext cx="8064896" cy="240835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ctr"/>
            <a:r>
              <a:rPr lang="en-US" sz="2450" b="1" dirty="0" smtClean="0"/>
              <a:t>Is the total economic,</a:t>
            </a:r>
            <a:r>
              <a:rPr lang="en-US" sz="2800" b="1" dirty="0" smtClean="0"/>
              <a:t> political, communication</a:t>
            </a:r>
            <a:r>
              <a:rPr lang="en-US" sz="2450" b="1" dirty="0" smtClean="0"/>
              <a:t>, social, cultural and technological, and usually uses the term "globalization" to refer to economic globalization. The globalization work to become the world one place. And the people in this place have same things.</a:t>
            </a:r>
            <a:endParaRPr lang="en-US" sz="2450" dirty="0"/>
          </a:p>
        </p:txBody>
      </p:sp>
      <p:pic>
        <p:nvPicPr>
          <p:cNvPr id="17410" name="Picture 2" descr="C:\Users\user1\Desktop\9799_Blogs.jpg"/>
          <p:cNvPicPr>
            <a:picLocks noChangeAspect="1" noChangeArrowheads="1"/>
          </p:cNvPicPr>
          <p:nvPr/>
        </p:nvPicPr>
        <p:blipFill>
          <a:blip r:embed="rId4" cstate="print"/>
          <a:srcRect/>
          <a:stretch>
            <a:fillRect/>
          </a:stretch>
        </p:blipFill>
        <p:spPr bwMode="auto">
          <a:xfrm>
            <a:off x="0" y="4468044"/>
            <a:ext cx="2389956" cy="2389956"/>
          </a:xfrm>
          <a:prstGeom prst="rect">
            <a:avLst/>
          </a:prstGeom>
          <a:noFill/>
        </p:spPr>
      </p:pic>
      <p:pic>
        <p:nvPicPr>
          <p:cNvPr id="17411" name="Picture 3" descr="C:\Users\user1\Desktop\Office Communication Server.jpg"/>
          <p:cNvPicPr>
            <a:picLocks noChangeAspect="1" noChangeArrowheads="1"/>
          </p:cNvPicPr>
          <p:nvPr/>
        </p:nvPicPr>
        <p:blipFill>
          <a:blip r:embed="rId5" cstate="print"/>
          <a:srcRect/>
          <a:stretch>
            <a:fillRect/>
          </a:stretch>
        </p:blipFill>
        <p:spPr bwMode="auto">
          <a:xfrm>
            <a:off x="2339752" y="4509120"/>
            <a:ext cx="2319164" cy="2348880"/>
          </a:xfrm>
          <a:prstGeom prst="rect">
            <a:avLst/>
          </a:prstGeom>
          <a:noFill/>
        </p:spPr>
      </p:pic>
      <p:pic>
        <p:nvPicPr>
          <p:cNvPr id="17412" name="Picture 4" descr="C:\Users\user1\Desktop\3645_p150811.gif"/>
          <p:cNvPicPr>
            <a:picLocks noChangeAspect="1" noChangeArrowheads="1"/>
          </p:cNvPicPr>
          <p:nvPr/>
        </p:nvPicPr>
        <p:blipFill>
          <a:blip r:embed="rId6" cstate="print"/>
          <a:srcRect/>
          <a:stretch>
            <a:fillRect/>
          </a:stretch>
        </p:blipFill>
        <p:spPr bwMode="auto">
          <a:xfrm>
            <a:off x="4644008" y="4437112"/>
            <a:ext cx="2783209" cy="2420888"/>
          </a:xfrm>
          <a:prstGeom prst="rect">
            <a:avLst/>
          </a:prstGeom>
          <a:noFill/>
        </p:spPr>
      </p:pic>
      <p:pic>
        <p:nvPicPr>
          <p:cNvPr id="17413" name="Picture 5" descr="C:\Users\user1\Desktop\technological-changes-in-computer-hardware.jpg"/>
          <p:cNvPicPr>
            <a:picLocks noChangeAspect="1" noChangeArrowheads="1"/>
          </p:cNvPicPr>
          <p:nvPr/>
        </p:nvPicPr>
        <p:blipFill>
          <a:blip r:embed="rId7" cstate="print"/>
          <a:srcRect/>
          <a:stretch>
            <a:fillRect/>
          </a:stretch>
        </p:blipFill>
        <p:spPr bwMode="auto">
          <a:xfrm>
            <a:off x="7072734" y="4365104"/>
            <a:ext cx="2071266" cy="2492896"/>
          </a:xfrm>
          <a:prstGeom prst="rect">
            <a:avLst/>
          </a:prstGeom>
          <a:noFill/>
        </p:spPr>
      </p:pic>
    </p:spTree>
  </p:cSld>
  <p:clrMapOvr>
    <a:masterClrMapping/>
  </p:clrMapOvr>
  <p:transition>
    <p:comb/>
    <p:sndAc>
      <p:stSnd>
        <p:snd r:embed="rId2" name="suction.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0" y="0"/>
            <a:ext cx="2016224" cy="584775"/>
          </a:xfrm>
          <a:prstGeom prst="rect">
            <a:avLst/>
          </a:prstGeom>
          <a:noFill/>
        </p:spPr>
        <p:txBody>
          <a:bodyPr wrap="square" rtlCol="1">
            <a:spAutoFit/>
          </a:bodyPr>
          <a:lstStyle/>
          <a:p>
            <a:r>
              <a:rPr lang="en-US" sz="3200" dirty="0" smtClean="0">
                <a:solidFill>
                  <a:srgbClr val="FFFF00"/>
                </a:solidFill>
              </a:rPr>
              <a:t>fourth</a:t>
            </a:r>
            <a:endParaRPr lang="ar-AE" sz="3200" dirty="0">
              <a:solidFill>
                <a:srgbClr val="FFFF00"/>
              </a:solidFill>
            </a:endParaRPr>
          </a:p>
        </p:txBody>
      </p:sp>
      <p:sp>
        <p:nvSpPr>
          <p:cNvPr id="5" name="مستطيل 4"/>
          <p:cNvSpPr/>
          <p:nvPr/>
        </p:nvSpPr>
        <p:spPr>
          <a:xfrm>
            <a:off x="2510052" y="404664"/>
            <a:ext cx="5461752"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n-US" sz="3600" b="1" dirty="0" smtClean="0">
                <a:solidFill>
                  <a:schemeClr val="tx1"/>
                </a:solidFill>
              </a:rPr>
              <a:t>positive of globalization</a:t>
            </a:r>
            <a:endParaRPr lang="ar-AE" sz="3600" b="1" dirty="0">
              <a:solidFill>
                <a:schemeClr val="tx1"/>
              </a:solidFill>
              <a:effectLst>
                <a:glow rad="228600">
                  <a:schemeClr val="accent1">
                    <a:satMod val="175000"/>
                    <a:alpha val="40000"/>
                  </a:schemeClr>
                </a:glow>
              </a:effectLst>
            </a:endParaRPr>
          </a:p>
        </p:txBody>
      </p:sp>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0" y="1268760"/>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755576" y="1700808"/>
            <a:ext cx="8064896" cy="4401205"/>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l"/>
            <a:r>
              <a:rPr lang="en-US" sz="2800" b="1" dirty="0" smtClean="0"/>
              <a:t>The Globalization changes the world for the better and for worse. I mean it has many negative and positives. We took from other countries the develop in many field, like the economy become better than before. And the education improved and become has stages. And save school for boys and girls .And the globalization helps us get job, and search earn of a living.                                      It creates many type of job.</a:t>
            </a:r>
            <a:endParaRPr lang="en-US" sz="2800" dirty="0"/>
          </a:p>
        </p:txBody>
      </p:sp>
      <p:pic>
        <p:nvPicPr>
          <p:cNvPr id="6" name="صورة 5" descr="school-hall.jpg"/>
          <p:cNvPicPr>
            <a:picLocks noChangeAspect="1"/>
          </p:cNvPicPr>
          <p:nvPr/>
        </p:nvPicPr>
        <p:blipFill>
          <a:blip r:embed="rId4" cstate="print"/>
          <a:stretch>
            <a:fillRect/>
          </a:stretch>
        </p:blipFill>
        <p:spPr>
          <a:xfrm>
            <a:off x="5940152" y="5275408"/>
            <a:ext cx="2808312" cy="1582592"/>
          </a:xfrm>
          <a:prstGeom prst="rect">
            <a:avLst/>
          </a:prstGeom>
        </p:spPr>
      </p:pic>
    </p:spTree>
  </p:cSld>
  <p:clrMapOvr>
    <a:masterClrMapping/>
  </p:clrMapOvr>
  <p:transition>
    <p:comb dir="vert"/>
    <p:sndAc>
      <p:stSnd>
        <p:snd r:embed="rId2" name="coin.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0" y="0"/>
            <a:ext cx="2016224" cy="584775"/>
          </a:xfrm>
          <a:prstGeom prst="rect">
            <a:avLst/>
          </a:prstGeom>
          <a:noFill/>
        </p:spPr>
        <p:txBody>
          <a:bodyPr wrap="square" rtlCol="1">
            <a:spAutoFit/>
          </a:bodyPr>
          <a:lstStyle/>
          <a:p>
            <a:r>
              <a:rPr lang="en-US" sz="3200" dirty="0" smtClean="0">
                <a:solidFill>
                  <a:srgbClr val="FFFF00"/>
                </a:solidFill>
              </a:rPr>
              <a:t>fifth</a:t>
            </a:r>
            <a:endParaRPr lang="ar-AE" sz="3200" dirty="0">
              <a:solidFill>
                <a:srgbClr val="FFFF00"/>
              </a:solidFill>
            </a:endParaRPr>
          </a:p>
        </p:txBody>
      </p:sp>
      <p:sp>
        <p:nvSpPr>
          <p:cNvPr id="5" name="مستطيل 4"/>
          <p:cNvSpPr/>
          <p:nvPr/>
        </p:nvSpPr>
        <p:spPr>
          <a:xfrm>
            <a:off x="2251968" y="404664"/>
            <a:ext cx="5719836"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n-US" sz="3600" b="1" dirty="0" err="1" smtClean="0">
                <a:solidFill>
                  <a:schemeClr val="tx1"/>
                </a:solidFill>
              </a:rPr>
              <a:t>naciteve</a:t>
            </a:r>
            <a:r>
              <a:rPr lang="en-US" sz="3600" b="1" dirty="0" smtClean="0">
                <a:solidFill>
                  <a:schemeClr val="tx1"/>
                </a:solidFill>
              </a:rPr>
              <a:t> of globalization</a:t>
            </a:r>
            <a:endParaRPr lang="ar-AE" sz="3600" b="1" dirty="0">
              <a:solidFill>
                <a:schemeClr val="tx1"/>
              </a:solidFill>
              <a:effectLst>
                <a:glow rad="228600">
                  <a:schemeClr val="accent1">
                    <a:satMod val="175000"/>
                    <a:alpha val="40000"/>
                  </a:schemeClr>
                </a:glow>
              </a:effectLst>
            </a:endParaRPr>
          </a:p>
        </p:txBody>
      </p:sp>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0" y="1340768"/>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755576" y="1844824"/>
            <a:ext cx="8064896" cy="310854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l"/>
            <a:r>
              <a:rPr lang="en-US" sz="2800" b="1" dirty="0" smtClean="0"/>
              <a:t>But the globalization has many of negative. It effect to our culture. Like it effect to our traditional dress, because mixing between the peoples. And it effect to our language and to our food like hotdog and other foods. And neglect of the environment and the globalization effect to our Religion.</a:t>
            </a:r>
            <a:endParaRPr lang="en-US" sz="2800" dirty="0"/>
          </a:p>
        </p:txBody>
      </p:sp>
      <p:pic>
        <p:nvPicPr>
          <p:cNvPr id="1026" name="Picture 2" descr="C:\Users\user1\Desktop\183293667_727c323a58.jpg"/>
          <p:cNvPicPr>
            <a:picLocks noChangeAspect="1" noChangeArrowheads="1"/>
          </p:cNvPicPr>
          <p:nvPr/>
        </p:nvPicPr>
        <p:blipFill>
          <a:blip r:embed="rId4" cstate="print"/>
          <a:srcRect/>
          <a:stretch>
            <a:fillRect/>
          </a:stretch>
        </p:blipFill>
        <p:spPr bwMode="auto">
          <a:xfrm>
            <a:off x="6156176" y="4953000"/>
            <a:ext cx="2540000" cy="1905000"/>
          </a:xfrm>
          <a:prstGeom prst="rect">
            <a:avLst/>
          </a:prstGeom>
          <a:noFill/>
        </p:spPr>
      </p:pic>
      <p:pic>
        <p:nvPicPr>
          <p:cNvPr id="1027" name="Picture 3" descr="C:\Users\user1\Desktop\021fb7452d8be4f8e5c12b0e9863c1a4_lm.jpg"/>
          <p:cNvPicPr>
            <a:picLocks noChangeAspect="1" noChangeArrowheads="1"/>
          </p:cNvPicPr>
          <p:nvPr/>
        </p:nvPicPr>
        <p:blipFill>
          <a:blip r:embed="rId5" cstate="print"/>
          <a:srcRect/>
          <a:stretch>
            <a:fillRect/>
          </a:stretch>
        </p:blipFill>
        <p:spPr bwMode="auto">
          <a:xfrm>
            <a:off x="0" y="4941168"/>
            <a:ext cx="2915816" cy="1916832"/>
          </a:xfrm>
          <a:prstGeom prst="rect">
            <a:avLst/>
          </a:prstGeom>
          <a:noFill/>
        </p:spPr>
      </p:pic>
    </p:spTree>
  </p:cSld>
  <p:clrMapOvr>
    <a:masterClrMapping/>
  </p:clrMapOvr>
  <p:transition>
    <p:wedge/>
    <p:sndAc>
      <p:stSnd>
        <p:snd r:embed="rId2" name="typ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3131840" y="476672"/>
            <a:ext cx="2686954"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r>
              <a:rPr lang="en-US" sz="3600" b="1" dirty="0" smtClean="0"/>
              <a:t>Conclusion</a:t>
            </a:r>
            <a:endParaRPr lang="en-US" sz="3600" dirty="0"/>
          </a:p>
        </p:txBody>
      </p:sp>
      <p:pic>
        <p:nvPicPr>
          <p:cNvPr id="15363" name="Picture 3" descr="C:\Program Files (x86)\Microsoft Office\MEDIA\OFFICE11\Lines\BD14539_.gif"/>
          <p:cNvPicPr>
            <a:picLocks noChangeAspect="1" noChangeArrowheads="1"/>
          </p:cNvPicPr>
          <p:nvPr/>
        </p:nvPicPr>
        <p:blipFill>
          <a:blip r:embed="rId3" cstate="print"/>
          <a:srcRect/>
          <a:stretch>
            <a:fillRect/>
          </a:stretch>
        </p:blipFill>
        <p:spPr bwMode="auto">
          <a:xfrm>
            <a:off x="0" y="1340768"/>
            <a:ext cx="9144000" cy="370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ستطيل 8"/>
          <p:cNvSpPr/>
          <p:nvPr/>
        </p:nvSpPr>
        <p:spPr>
          <a:xfrm>
            <a:off x="755576" y="1844824"/>
            <a:ext cx="8064896" cy="3108543"/>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algn="l"/>
            <a:r>
              <a:rPr lang="en-US" sz="2800" b="1" dirty="0" smtClean="0"/>
              <a:t>In the finally I concluded the globalization it make the world small village .And it has negative and positives things. So we should use it positives and leave negative things. And we should save our culture, Religion and our language from the changing and effecting.</a:t>
            </a:r>
            <a:endParaRPr lang="en-US" sz="2800" dirty="0"/>
          </a:p>
        </p:txBody>
      </p:sp>
    </p:spTree>
  </p:cSld>
  <p:clrMapOvr>
    <a:masterClrMapping/>
  </p:clrMapOvr>
  <p:transition>
    <p:dissolve/>
    <p:sndAc>
      <p:stSnd>
        <p:snd r:embed="rId2" name="wind.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حيوية">
  <a:themeElements>
    <a:clrScheme name="حيوية">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حيوية">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حيوية">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361</TotalTime>
  <Words>325</Words>
  <Application>Microsoft Office PowerPoint</Application>
  <PresentationFormat>عرض على الشاشة (3:4)‏</PresentationFormat>
  <Paragraphs>22</Paragraphs>
  <Slides>7</Slides>
  <Notes>3</Notes>
  <HiddenSlides>0</HiddenSlides>
  <MMClips>0</MMClips>
  <ScaleCrop>false</ScaleCrop>
  <HeadingPairs>
    <vt:vector size="4" baseType="variant">
      <vt:variant>
        <vt:lpstr>نسق</vt:lpstr>
      </vt:variant>
      <vt:variant>
        <vt:i4>1</vt:i4>
      </vt:variant>
      <vt:variant>
        <vt:lpstr>عناوين الشرائح</vt:lpstr>
      </vt:variant>
      <vt:variant>
        <vt:i4>7</vt:i4>
      </vt:variant>
    </vt:vector>
  </HeadingPairs>
  <TitlesOfParts>
    <vt:vector size="8" baseType="lpstr">
      <vt:lpstr>حيوية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user1</dc:creator>
  <cp:lastModifiedBy>EHAB</cp:lastModifiedBy>
  <cp:revision>40</cp:revision>
  <dcterms:created xsi:type="dcterms:W3CDTF">2011-05-11T16:28:52Z</dcterms:created>
  <dcterms:modified xsi:type="dcterms:W3CDTF">2011-11-02T11:21:23Z</dcterms:modified>
</cp:coreProperties>
</file>