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256" r:id="rId2"/>
    <p:sldId id="257" r:id="rId3"/>
    <p:sldId id="258" r:id="rId4"/>
    <p:sldId id="259" r:id="rId5"/>
    <p:sldId id="261" r:id="rId6"/>
    <p:sldId id="262" r:id="rId7"/>
    <p:sldId id="260" r:id="rId8"/>
    <p:sldId id="265" r:id="rId9"/>
    <p:sldId id="264" r:id="rId10"/>
  </p:sldIdLst>
  <p:sldSz cx="9144000" cy="6858000" type="screen4x3"/>
  <p:notesSz cx="6858000" cy="9144000"/>
  <p:defaultText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82E9"/>
    <a:srgbClr val="D20000"/>
    <a:srgbClr val="A20000"/>
    <a:srgbClr val="76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9" d="100"/>
          <a:sy n="59" d="100"/>
        </p:scale>
        <p:origin x="-146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19" name="عنصر نائب للتذييل 18"/>
          <p:cNvSpPr>
            <a:spLocks noGrp="1"/>
          </p:cNvSpPr>
          <p:nvPr>
            <p:ph type="ftr" sz="quarter" idx="11"/>
          </p:nvPr>
        </p:nvSpPr>
        <p:spPr/>
        <p:txBody>
          <a:bodyPr/>
          <a:lstStyle/>
          <a:p>
            <a:endParaRPr lang="ar-AE"/>
          </a:p>
        </p:txBody>
      </p:sp>
      <p:sp>
        <p:nvSpPr>
          <p:cNvPr id="27" name="عنصر نائب لرقم الشريحة 26"/>
          <p:cNvSpPr>
            <a:spLocks noGrp="1"/>
          </p:cNvSpPr>
          <p:nvPr>
            <p:ph type="sldNum" sz="quarter" idx="12"/>
          </p:nvPr>
        </p:nvSpPr>
        <p:spPr/>
        <p:txBody>
          <a:bodyPr/>
          <a:lstStyle/>
          <a:p>
            <a:fld id="{2137C448-8211-4924-A143-361BE7DA6591}" type="slidenum">
              <a:rPr lang="ar-AE" smtClean="0"/>
              <a:pPr/>
              <a:t>‹#›</a:t>
            </a:fld>
            <a:endParaRPr lang="ar-AE"/>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محتوى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عنوان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137C448-8211-4924-A143-361BE7DA6591}" type="slidenum">
              <a:rPr lang="ar-AE" smtClean="0"/>
              <a:pPr/>
              <a:t>‹#›</a:t>
            </a:fld>
            <a:endParaRPr lang="ar-AE"/>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a:lstStyle/>
          <a:p>
            <a:r>
              <a:rPr kumimoji="0" lang="ar-SA" smtClean="0"/>
              <a:t>انقر لتحرير نمط العنوان الرئيسي</a:t>
            </a:r>
            <a:endParaRPr kumimoji="0" lang="en-US"/>
          </a:p>
        </p:txBody>
      </p:sp>
      <p:sp>
        <p:nvSpPr>
          <p:cNvPr id="3" name="عنصر نائب للمحتوى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محتوى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عنصر نائب للتاريخ 4"/>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عنصر نائب للنص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عنصر نائب للمحتوى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عنصر نائب للمحتوى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عنصر نائب للتاريخ 6"/>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8" name="عنصر نائب للتذييل 7"/>
          <p:cNvSpPr>
            <a:spLocks noGrp="1"/>
          </p:cNvSpPr>
          <p:nvPr>
            <p:ph type="ftr" sz="quarter" idx="11"/>
          </p:nvPr>
        </p:nvSpPr>
        <p:spPr/>
        <p:txBody>
          <a:bodyPr/>
          <a:lstStyle/>
          <a:p>
            <a:endParaRPr lang="ar-AE"/>
          </a:p>
        </p:txBody>
      </p:sp>
      <p:sp>
        <p:nvSpPr>
          <p:cNvPr id="9" name="عنصر نائب لرقم الشريحة 8"/>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تاريخ 2"/>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4" name="عنصر نائب للتذييل 3"/>
          <p:cNvSpPr>
            <a:spLocks noGrp="1"/>
          </p:cNvSpPr>
          <p:nvPr>
            <p:ph type="ftr" sz="quarter" idx="11"/>
          </p:nvPr>
        </p:nvSpPr>
        <p:spPr/>
        <p:txBody>
          <a:bodyPr/>
          <a:lstStyle/>
          <a:p>
            <a:endParaRPr lang="ar-AE"/>
          </a:p>
        </p:txBody>
      </p:sp>
      <p:sp>
        <p:nvSpPr>
          <p:cNvPr id="5" name="عنصر نائب لرقم الشريحة 4"/>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3" name="عنصر نائب للتذييل 2"/>
          <p:cNvSpPr>
            <a:spLocks noGrp="1"/>
          </p:cNvSpPr>
          <p:nvPr>
            <p:ph type="ftr" sz="quarter" idx="11"/>
          </p:nvPr>
        </p:nvSpPr>
        <p:spPr/>
        <p:txBody>
          <a:bodyPr/>
          <a:lstStyle/>
          <a:p>
            <a:endParaRPr lang="ar-AE"/>
          </a:p>
        </p:txBody>
      </p:sp>
      <p:sp>
        <p:nvSpPr>
          <p:cNvPr id="4" name="عنصر نائب لرقم الشريحة 3"/>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عنصر نائب للنص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عنصر نائب للمحتوى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عنصر نائب للتاريخ 4"/>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مستطيل ذو زاوية واحدة مخدوشة ودائرية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مثلث قائم الزاوية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عنوان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عنصر نائب للنص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a:xfrm>
            <a:off x="8077200" y="6356350"/>
            <a:ext cx="609600" cy="365125"/>
          </a:xfrm>
        </p:spPr>
        <p:txBody>
          <a:bodyPr/>
          <a:lstStyle/>
          <a:p>
            <a:fld id="{2137C448-8211-4924-A143-361BE7DA6591}" type="slidenum">
              <a:rPr lang="ar-AE" smtClean="0"/>
              <a:pPr/>
              <a:t>‹#›</a:t>
            </a:fld>
            <a:endParaRPr lang="ar-AE"/>
          </a:p>
        </p:txBody>
      </p:sp>
      <p:sp>
        <p:nvSpPr>
          <p:cNvPr id="3" name="عنصر نائب للصورة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الرمز لإضافة صورة</a:t>
            </a:r>
            <a:endParaRPr kumimoji="0" lang="en-US" dirty="0"/>
          </a:p>
        </p:txBody>
      </p:sp>
      <p:sp>
        <p:nvSpPr>
          <p:cNvPr id="10" name="شكل حر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شكل حر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914401"/>
            <a:ext cx="2057400" cy="5211763"/>
          </a:xfrm>
        </p:spPr>
        <p:txBody>
          <a:bodyPr vert="eaVert"/>
          <a:lstStyle/>
          <a:p>
            <a:r>
              <a:rPr kumimoji="0" lang="ar-SA" smtClean="0"/>
              <a:t>انقر لتحرير نمط العنوان الرئيسي</a:t>
            </a:r>
            <a:endParaRPr kumimoji="0" lang="en-US"/>
          </a:p>
        </p:txBody>
      </p:sp>
      <p:sp>
        <p:nvSpPr>
          <p:cNvPr id="3" name="عنصر نائب للعنوان العمودي 2"/>
          <p:cNvSpPr>
            <a:spLocks noGrp="1"/>
          </p:cNvSpPr>
          <p:nvPr>
            <p:ph type="body" orient="vert" idx="1"/>
          </p:nvPr>
        </p:nvSpPr>
        <p:spPr>
          <a:xfrm>
            <a:off x="457200" y="914401"/>
            <a:ext cx="60198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عنصر نائب للتاريخ 3"/>
          <p:cNvSpPr>
            <a:spLocks noGrp="1"/>
          </p:cNvSpPr>
          <p:nvPr>
            <p:ph type="dt" sz="half" idx="10"/>
          </p:nvPr>
        </p:nvSpPr>
        <p:spPr/>
        <p:txBody>
          <a:bodyPr/>
          <a:lstStyle/>
          <a:p>
            <a:fld id="{417E1911-B57C-4A77-AB31-F30F1BE87BED}" type="datetimeFigureOut">
              <a:rPr lang="ar-AE" smtClean="0"/>
              <a:pPr/>
              <a:t>07/05/1432</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137C448-8211-4924-A143-361BE7DA6591}" type="slidenum">
              <a:rPr lang="ar-AE" smtClean="0"/>
              <a:pPr/>
              <a:t>‹#›</a:t>
            </a:fld>
            <a:endParaRPr lang="ar-A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شكل حر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شكل حر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عنصر نائب للعنوان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عنصر نائب للنص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عنصر نائب للتاريخ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17E1911-B57C-4A77-AB31-F30F1BE87BED}" type="datetimeFigureOut">
              <a:rPr lang="ar-AE" smtClean="0"/>
              <a:pPr/>
              <a:t>07/05/1432</a:t>
            </a:fld>
            <a:endParaRPr lang="ar-AE"/>
          </a:p>
        </p:txBody>
      </p:sp>
      <p:sp>
        <p:nvSpPr>
          <p:cNvPr id="22" name="عنصر نائب للتذييل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ar-AE"/>
          </a:p>
        </p:txBody>
      </p:sp>
      <p:sp>
        <p:nvSpPr>
          <p:cNvPr id="18" name="عنصر نائب لرقم الشريحة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137C448-8211-4924-A143-361BE7DA6591}" type="slidenum">
              <a:rPr lang="ar-AE" smtClean="0"/>
              <a:pPr/>
              <a:t>‹#›</a:t>
            </a:fld>
            <a:endParaRPr lang="ar-AE"/>
          </a:p>
        </p:txBody>
      </p:sp>
      <p:grpSp>
        <p:nvGrpSpPr>
          <p:cNvPr id="2" name="مجموعة 1"/>
          <p:cNvGrpSpPr/>
          <p:nvPr/>
        </p:nvGrpSpPr>
        <p:grpSpPr>
          <a:xfrm>
            <a:off x="-19017" y="202408"/>
            <a:ext cx="9180548" cy="649224"/>
            <a:chOff x="-19045" y="216550"/>
            <a:chExt cx="9180548" cy="649224"/>
          </a:xfrm>
        </p:grpSpPr>
        <p:sp>
          <p:nvSpPr>
            <p:cNvPr id="12" name="شكل حر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شكل حر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2895600" y="2362200"/>
            <a:ext cx="3310522"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ar-AE"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ما القوة</a:t>
            </a:r>
            <a:endParaRPr lang="ar-AE"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400" dirty="0" smtClean="0"/>
              <a:t>لا يكاد يمر يوم إلا </a:t>
            </a:r>
            <a:r>
              <a:rPr lang="ar-AE" sz="2400" dirty="0" err="1" smtClean="0"/>
              <a:t>و</a:t>
            </a:r>
            <a:r>
              <a:rPr lang="ar-AE" sz="2400" dirty="0" smtClean="0"/>
              <a:t> تسمع كلمة </a:t>
            </a:r>
            <a:r>
              <a:rPr lang="ar-AE" sz="2800" dirty="0" smtClean="0">
                <a:solidFill>
                  <a:srgbClr val="FF0000"/>
                </a:solidFill>
              </a:rPr>
              <a:t>قوة </a:t>
            </a:r>
            <a:r>
              <a:rPr lang="ar-AE" sz="2800" dirty="0" smtClean="0"/>
              <a:t>خلال الأحاديث اليومية. يقال مثلا أشياء مثل ((في الاتحاد قوة))أو ((فريق كرة القدم أقوى من...)) لكن ما القوة بالتحديد؟</a:t>
            </a:r>
          </a:p>
          <a:p>
            <a:r>
              <a:rPr lang="ar-AE" sz="2800" b="1" dirty="0" smtClean="0">
                <a:solidFill>
                  <a:srgbClr val="FFFF00"/>
                </a:solidFill>
              </a:rPr>
              <a:t>القوة </a:t>
            </a:r>
            <a:r>
              <a:rPr lang="ar-AE" sz="2800" dirty="0" smtClean="0"/>
              <a:t>في العلوم,هي ,بكل بساطة الدفع أو الشد لجميع القوى مقدار و اتجاه.يمكن للقوة أن تغير عجلة جسم ما.تكون هذه العجلة تغيرا في مقدار</a:t>
            </a:r>
          </a:p>
          <a:p>
            <a:r>
              <a:rPr lang="ar-AE" sz="2800" dirty="0" smtClean="0"/>
              <a:t>سرعة الجسم أو في اتجاهها.عندما تشاهد تغيرا في حركة جسم.</a:t>
            </a:r>
          </a:p>
          <a:p>
            <a:r>
              <a:rPr lang="ar-AE" sz="2800" dirty="0" smtClean="0"/>
              <a:t>من ناحية اخرى فان تطبيق قوة على جسم لا يعني بالضبط ان حركة سوف تحدث تكون مثلا جالسا على كرسي لكن القوة التي تطبقها على الكرسي لا تسبب تحريكها لا يتحرك الكرسي لان أرضية القاعة تطبق ايضا قوة على الكرسي.</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ليس من السهل دائما قول ما الذي يطبق قوة وما الذي يخضع لها كما هو مبين في الشكل 2 حيث لا يمكنك ان ترى ما الذي يطبق قوة تجعل وبر الهرة ينتصب. كما لا يمكنك رؤية ما الذي يطبق القوة التي تشد المغانط الى الثلاجة ولا يمكنك ايضا ان ترى كيف ينحصر الهواء المحيط بك قرب سطح الأرض بقوة تسمى قوة الجاذبية.</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تحديد محصلة القوى</a:t>
            </a:r>
          </a:p>
          <a:p>
            <a:r>
              <a:rPr lang="ar-AE" sz="2800" dirty="0" smtClean="0"/>
              <a:t>غالبا ما يخضع الجسم لأكثر من قوة واحده.</a:t>
            </a:r>
            <a:r>
              <a:rPr lang="ar-AE" sz="2800" dirty="0" smtClean="0">
                <a:solidFill>
                  <a:srgbClr val="FF0000"/>
                </a:solidFill>
              </a:rPr>
              <a:t>محصلة القوى </a:t>
            </a:r>
            <a:r>
              <a:rPr lang="ar-AE" sz="2800" dirty="0" smtClean="0"/>
              <a:t>هي جميع القوى المطبقة على جسم ما كيف اذا يمكنك تحديد محصلة القوى؟ تعتمد </a:t>
            </a:r>
            <a:r>
              <a:rPr lang="ar-AE" sz="2800" dirty="0" err="1" smtClean="0"/>
              <a:t>الاجابة</a:t>
            </a:r>
            <a:r>
              <a:rPr lang="ar-AE" sz="2800" dirty="0" smtClean="0"/>
              <a:t> على اتجاهات القوى.</a:t>
            </a:r>
            <a:endParaRPr lang="ar-AE" sz="3600" dirty="0" smtClean="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قوى لها الاتجاه نفسه</a:t>
            </a:r>
          </a:p>
          <a:p>
            <a:r>
              <a:rPr lang="ar-AE" sz="2800" dirty="0" smtClean="0"/>
              <a:t>افترض ان المعلم يطلب إليك والى زميلك إزاحة الطاولة تشد احد طرفي الطاولة. أما زميلك فيدفع الطرف الأخر كما يظهر في الشكل 3. القوتان اللتان طبقتهما مع زميلك على الطاولة لهما الاتجاه نفسه. في هذه الحالة تكون محصلة القوى </a:t>
            </a:r>
            <a:r>
              <a:rPr lang="en-US" sz="2800" dirty="0" smtClean="0"/>
              <a:t>N </a:t>
            </a:r>
            <a:r>
              <a:rPr lang="ar-AE" sz="2800" dirty="0" smtClean="0"/>
              <a:t> 45.هذه القوة كبيرة بما يكفي لإزاحة الطاولة اذا كان لها دواليب أليس كذلك؟؟؟</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قوى في اتجاهات مختلفة</a:t>
            </a:r>
          </a:p>
          <a:p>
            <a:r>
              <a:rPr lang="ar-AE" sz="2800" dirty="0" smtClean="0"/>
              <a:t>انظر الولدين اللذين يشدان الحبل في الشكل 4. يطبق كل ولد قوة على الحبل.لكن للقوتين اتجاهين متعاكسين، فإننا نجد محصلة القوتين المطبقتين على الحبل بطرح القوة الصغرى من القوة الكبرى. في هذه الحالة تكون محصلة القوتين </a:t>
            </a:r>
            <a:r>
              <a:rPr lang="en-US" sz="2800" dirty="0" smtClean="0"/>
              <a:t>N </a:t>
            </a:r>
            <a:r>
              <a:rPr lang="ar-AE" sz="2800" dirty="0" smtClean="0"/>
              <a:t> 2 وفي اتجاه الولد الأيمن.</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قوى متوازنة وقوى غير متوازنة</a:t>
            </a:r>
          </a:p>
          <a:p>
            <a:r>
              <a:rPr lang="ar-AE" sz="2800" dirty="0" smtClean="0"/>
              <a:t>اذا عرفت محصلة القوى على جسم ما بامكانك تحديد تاثير محصلة القوى في حركة الجسم. لماذا؟ تدلك محصلة القوى ان كانت القوى المطبقة على الجسم متوازنة ام غير متوازنة.</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457200" y="990600"/>
            <a:ext cx="8382000" cy="5181600"/>
          </a:xfrm>
        </p:spPr>
        <p:txBody>
          <a:bodyPr>
            <a:normAutofit/>
          </a:bodyPr>
          <a:lstStyle/>
          <a:p>
            <a:r>
              <a:rPr lang="ar-AE" sz="2800" dirty="0" smtClean="0"/>
              <a:t>القوى المتوازنة</a:t>
            </a:r>
          </a:p>
          <a:p>
            <a:r>
              <a:rPr lang="ar-AE" sz="2800" dirty="0" smtClean="0"/>
              <a:t>عندما ينتج عن القوى المطبقة على جسم محصلة قوى مقدارها صفرا.</a:t>
            </a:r>
          </a:p>
          <a:p>
            <a:r>
              <a:rPr lang="ar-AE" sz="2800" dirty="0" smtClean="0"/>
              <a:t>تكون القوى متوازنة. لا تسبب القوى المتوازنة تغيرا في حركة الجسم المتحرك كذلك لا تسبب القوى المتوازنة تحريك جسم ساكن.</a:t>
            </a:r>
          </a:p>
          <a:p>
            <a:r>
              <a:rPr lang="ar-AE" sz="2800" dirty="0" smtClean="0"/>
              <a:t>يخضع كثير من الاجسام المحيطة بك لقوى متوازنة المصباح المعلق بسقف الغرفة مثلا لا يتحرك سبب ذلك توازن قوة الجاذبية التي تشد المصباح الى الاسفل مع قوة الحبل التي تشد المصباح الى الأعلى. عش عصفور على شجرة وكتابا عل الطاولة هما ايضا مثالان على جسمين يخضعان لقوة متوازنة  يبين الشكل 5 مثالا على قوى متوازنة.</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228600" y="609600"/>
            <a:ext cx="8686800" cy="5715000"/>
          </a:xfrm>
        </p:spPr>
        <p:txBody>
          <a:bodyPr>
            <a:normAutofit/>
          </a:bodyPr>
          <a:lstStyle/>
          <a:p>
            <a:r>
              <a:rPr lang="ar-AE" sz="2800" dirty="0" smtClean="0"/>
              <a:t>قوى غير متوازنة</a:t>
            </a:r>
          </a:p>
          <a:p>
            <a:r>
              <a:rPr lang="ar-AE" sz="2800" dirty="0" smtClean="0"/>
              <a:t>عندما لا يساوي مقدار محصلة القوى المطبقة على جسم صفرا. تكون هذه القوى غير متوازنة ينتج عن القوى غير المتوازنة تغير في حركة الاجسام كان يتغير مقدار السرعة او اتجاهها القوى غير المتوازنة ضرورية لجعل الاجسام الساكنة تتحرك.</a:t>
            </a:r>
          </a:p>
          <a:p>
            <a:r>
              <a:rPr lang="ar-AE" sz="2800" dirty="0" smtClean="0"/>
              <a:t>القوى غير المتوازنة ضرورية ايضا لتغيير حركة اجسام متحركة.</a:t>
            </a:r>
          </a:p>
          <a:p>
            <a:r>
              <a:rPr lang="ar-AE" sz="2800" dirty="0" smtClean="0"/>
              <a:t>مثلا كانت الكرة في الشكل 6 متحركة عندما مررت من لاعب الى آخر عندما تصل الكرة الى اللاعب الآخر يطبق عليها قوة أي ركلة عندها تتحرك الكرة في اتجاه جديد وقد يكون لها مقدار سرعة جديد.</a:t>
            </a:r>
          </a:p>
          <a:p>
            <a:r>
              <a:rPr lang="ar-AE" sz="2800" dirty="0" smtClean="0"/>
              <a:t>يمكن لجسم ان يستمر في حركته بعد ازالة القوى غير المتوازنة عندما تركل الكرة مثلا تخضع لقوى غير متوازنة تستمر الكرة في التدحرج على الارض لمسافة طويلة بعد انتهاء الركلة.</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365</TotalTime>
  <Words>572</Words>
  <Application>Microsoft Office PowerPoint</Application>
  <PresentationFormat>عرض على الشاشة (3:4)‏</PresentationFormat>
  <Paragraphs>23</Paragraphs>
  <Slides>9</Slides>
  <Notes>0</Notes>
  <HiddenSlides>0</HiddenSlides>
  <MMClips>0</MMClips>
  <ScaleCrop>false</ScaleCrop>
  <HeadingPairs>
    <vt:vector size="4" baseType="variant">
      <vt:variant>
        <vt:lpstr>سمة</vt:lpstr>
      </vt:variant>
      <vt:variant>
        <vt:i4>1</vt:i4>
      </vt:variant>
      <vt:variant>
        <vt:lpstr>عناوين الشرائح</vt:lpstr>
      </vt:variant>
      <vt:variant>
        <vt:i4>9</vt:i4>
      </vt:variant>
    </vt:vector>
  </HeadingPairs>
  <TitlesOfParts>
    <vt:vector size="10" baseType="lpstr">
      <vt:lpstr>تدفق</vt:lpstr>
      <vt:lpstr>الشريحة 1</vt:lpstr>
      <vt:lpstr>الشريحة 2</vt:lpstr>
      <vt:lpstr>الشريحة 3</vt:lpstr>
      <vt:lpstr>الشريحة 4</vt:lpstr>
      <vt:lpstr>الشريحة 5</vt:lpstr>
      <vt:lpstr>الشريحة 6</vt:lpstr>
      <vt:lpstr>الشريحة 7</vt:lpstr>
      <vt:lpstr>الشريحة 8</vt:lpstr>
      <vt:lpstr>الشريحة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الشريحة 1</dc:title>
  <dc:creator>acer</dc:creator>
  <cp:lastModifiedBy>acer</cp:lastModifiedBy>
  <cp:revision>28</cp:revision>
  <dcterms:created xsi:type="dcterms:W3CDTF">2011-03-10T14:00:37Z</dcterms:created>
  <dcterms:modified xsi:type="dcterms:W3CDTF">2011-04-10T11:51:46Z</dcterms:modified>
</cp:coreProperties>
</file>