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4" r:id="rId18"/>
    <p:sldId id="272" r:id="rId19"/>
    <p:sldId id="273"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B7F7698E-04CB-4F73-8227-5A3F4211A2A7}" type="datetimeFigureOut">
              <a:rPr lang="en-US" smtClean="0"/>
              <a:pPr/>
              <a:t>3/23/2010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D75AFF51-4DE7-48D6-AF34-4BD80E032148}" type="slidenum">
              <a:rPr lang="en-US" smtClean="0"/>
              <a:pPr/>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7F7698E-04CB-4F73-8227-5A3F4211A2A7}" type="datetimeFigureOut">
              <a:rPr lang="en-US" smtClean="0"/>
              <a:pPr/>
              <a:t>3/23/2010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5AFF51-4DE7-48D6-AF34-4BD80E03214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7F7698E-04CB-4F73-8227-5A3F4211A2A7}" type="datetimeFigureOut">
              <a:rPr lang="en-US" smtClean="0"/>
              <a:pPr/>
              <a:t>3/23/2010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5AFF51-4DE7-48D6-AF34-4BD80E03214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7F7698E-04CB-4F73-8227-5A3F4211A2A7}" type="datetimeFigureOut">
              <a:rPr lang="en-US" smtClean="0"/>
              <a:pPr/>
              <a:t>3/23/2010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5AFF51-4DE7-48D6-AF34-4BD80E03214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7F7698E-04CB-4F73-8227-5A3F4211A2A7}" type="datetimeFigureOut">
              <a:rPr lang="en-US" smtClean="0"/>
              <a:pPr/>
              <a:t>3/23/2010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D75AFF51-4DE7-48D6-AF34-4BD80E032148}"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7F7698E-04CB-4F73-8227-5A3F4211A2A7}" type="datetimeFigureOut">
              <a:rPr lang="en-US" smtClean="0"/>
              <a:pPr/>
              <a:t>3/23/2010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5AFF51-4DE7-48D6-AF34-4BD80E032148}"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B7F7698E-04CB-4F73-8227-5A3F4211A2A7}" type="datetimeFigureOut">
              <a:rPr lang="en-US" smtClean="0"/>
              <a:pPr/>
              <a:t>3/23/2010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75AFF51-4DE7-48D6-AF34-4BD80E03214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B7F7698E-04CB-4F73-8227-5A3F4211A2A7}" type="datetimeFigureOut">
              <a:rPr lang="en-US" smtClean="0"/>
              <a:pPr/>
              <a:t>3/23/2010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75AFF51-4DE7-48D6-AF34-4BD80E03214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F7698E-04CB-4F73-8227-5A3F4211A2A7}" type="datetimeFigureOut">
              <a:rPr lang="en-US" smtClean="0"/>
              <a:pPr/>
              <a:t>3/23/2010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75AFF51-4DE7-48D6-AF34-4BD80E03214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7F7698E-04CB-4F73-8227-5A3F4211A2A7}" type="datetimeFigureOut">
              <a:rPr lang="en-US" smtClean="0"/>
              <a:pPr/>
              <a:t>3/23/2010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5AFF51-4DE7-48D6-AF34-4BD80E03214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7F7698E-04CB-4F73-8227-5A3F4211A2A7}" type="datetimeFigureOut">
              <a:rPr lang="en-US" smtClean="0"/>
              <a:pPr/>
              <a:t>3/23/2010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5AFF51-4DE7-48D6-AF34-4BD80E032148}"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B7F7698E-04CB-4F73-8227-5A3F4211A2A7}" type="datetimeFigureOut">
              <a:rPr lang="en-US" smtClean="0"/>
              <a:pPr/>
              <a:t>3/23/2010</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D75AFF51-4DE7-48D6-AF34-4BD80E032148}"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ar.wikipedia.org/wiki/%D8%B7%D8%B1%D9%8A%D9%82%D8%A9_%D8%A7%D9%84%D8%A7%D9%84%D8%AA%D8%B2%D8%A7%D9%85" TargetMode="External"/><Relationship Id="rId2" Type="http://schemas.openxmlformats.org/officeDocument/2006/relationships/hyperlink" Target="http://ar.wikipedia.org/w/index.php?title=%D9%86%D8%B8%D8%A7%D9%85_%D8%AC%D8%A8%D8%A7%D9%8A%D8%A9_%D8%A7%D9%84%D8%B6%D8%B1%D8%A7%D8%A6%D8%A8&amp;action=edit&amp;redlink=1"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ar.wikipedia.org/wiki/%D8%A7%D9%85%D8%AA%D9%8A%D8%A7%D8%B2_%D8%A3%D8%AC%D9%86%D8%A8%D9%8A"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ar.wikipedia.org/wiki/%D8%B4%D8%B1%D9%8A%D8%B9%D8%A9_%D8%A5%D8%B3%D9%84%D8%A7%D9%85%D9%8A%D8%A9" TargetMode="External"/><Relationship Id="rId2" Type="http://schemas.openxmlformats.org/officeDocument/2006/relationships/hyperlink" Target="http://ar.wikipedia.org/wiki/%D8%B3%D9%84%D8%B7%D8%A7%D9%86" TargetMode="External"/><Relationship Id="rId1" Type="http://schemas.openxmlformats.org/officeDocument/2006/relationships/slideLayout" Target="../slideLayouts/slideLayout2.xml"/><Relationship Id="rId5" Type="http://schemas.openxmlformats.org/officeDocument/2006/relationships/hyperlink" Target="http://ar.wikipedia.org/wiki/%D8%B1%D8%A6%D9%8A%D8%B3_%D8%A7%D9%84%D9%88%D8%B2%D8%B1%D8%A7%D8%A1" TargetMode="External"/><Relationship Id="rId4" Type="http://schemas.openxmlformats.org/officeDocument/2006/relationships/hyperlink" Target="http://ar.wikipedia.org/w/index.php?title=%D9%82%D9%8A%D8%A7%D8%AF%D8%A9_%D8%A7%D9%84%D8%AC%D9%8A%D9%88%D8%B4&amp;action=edit&amp;redlink=1" TargetMode="External"/></Relationships>
</file>

<file path=ppt/slides/_rels/slide13.xml.rels><?xml version="1.0" encoding="UTF-8" standalone="yes"?>
<Relationships xmlns="http://schemas.openxmlformats.org/package/2006/relationships"><Relationship Id="rId8" Type="http://schemas.openxmlformats.org/officeDocument/2006/relationships/hyperlink" Target="http://ar.wikipedia.org/w/index.php?title=%D9%82%D9%88%D8%A7%D8%AA_%D8%A7%D9%84%D9%82%D9%84%D8%A7%D8%B9&amp;action=edit&amp;redlink=1" TargetMode="External"/><Relationship Id="rId13" Type="http://schemas.openxmlformats.org/officeDocument/2006/relationships/hyperlink" Target="http://ar.wikipedia.org/wiki/%D8%B3%D9%84%D9%8A%D9%85%D8%A7%D9%86_%D8%A7%D9%84%D9%82%D8%A7%D9%86%D9%88%D9%86%D9%8A" TargetMode="External"/><Relationship Id="rId3" Type="http://schemas.openxmlformats.org/officeDocument/2006/relationships/hyperlink" Target="http://ar.wikipedia.org/wiki/%D8%A7%D9%84%D9%81%D8%B1%D8%B3%D8%A7%D9%86_(%D9%85%D8%B3%D9%84%D8%B3%D9%84)" TargetMode="External"/><Relationship Id="rId7" Type="http://schemas.openxmlformats.org/officeDocument/2006/relationships/hyperlink" Target="http://ar.wikipedia.org/w/index.php?title=%D8%A3%D8%B5%D8%AD%D8%A7%D8%A8_%D8%A7%D9%84%D8%B9%D8%B3%D9%83%D8%B1%D9%8A%D8%A9&amp;action=edit&amp;redlink=1" TargetMode="External"/><Relationship Id="rId12" Type="http://schemas.openxmlformats.org/officeDocument/2006/relationships/hyperlink" Target="http://ar.wikipedia.org/wiki/%D8%AE%D9%8A%D8%B1_%D8%A7%D9%84%D8%AF%D9%8A%D9%86_%D8%A8%D8%B1%D8%A8%D8%B1%D9%88%D8%B3" TargetMode="External"/><Relationship Id="rId2" Type="http://schemas.openxmlformats.org/officeDocument/2006/relationships/hyperlink" Target="http://ar.wikipedia.org/wiki/%D9%85%D8%B4%D8%A7%D8%A9" TargetMode="External"/><Relationship Id="rId1" Type="http://schemas.openxmlformats.org/officeDocument/2006/relationships/slideLayout" Target="../slideLayouts/slideLayout2.xml"/><Relationship Id="rId6" Type="http://schemas.openxmlformats.org/officeDocument/2006/relationships/hyperlink" Target="http://ar.wikipedia.org/w/index.php?title=%D9%82%D9%88%D8%A7%D8%AA_%D8%A7%D9%84%D9%88%D9%84%D8%A7%D9%8A%D8%A7%D8%AA&amp;action=edit&amp;redlink=1" TargetMode="External"/><Relationship Id="rId11" Type="http://schemas.openxmlformats.org/officeDocument/2006/relationships/hyperlink" Target="http://ar.wikipedia.org/wiki/%D8%A8%D8%A7%D9%8A%D8%B2%D9%8A%D8%AF_%D8%A7%D9%84%D8%AB%D8%A7%D9%86%D9%8A" TargetMode="External"/><Relationship Id="rId5" Type="http://schemas.openxmlformats.org/officeDocument/2006/relationships/hyperlink" Target="http://ar.wikipedia.org/wiki/%D8%A5%D9%86%D9%83%D8%B4%D8%A7%D8%B1%D9%8A%D8%A9" TargetMode="External"/><Relationship Id="rId15" Type="http://schemas.openxmlformats.org/officeDocument/2006/relationships/hyperlink" Target="http://ar.wikipedia.org/wiki/%D8%A7%D9%84%D8%AD%D8%B1%D8%A8_%D8%A7%D9%84%D8%B9%D8%A7%D9%84%D9%85%D9%8A%D8%A9_%D8%A7%D9%84%D8%A3%D9%88%D9%84%D9%89" TargetMode="External"/><Relationship Id="rId10" Type="http://schemas.openxmlformats.org/officeDocument/2006/relationships/hyperlink" Target="http://ar.wikipedia.org/wiki/%D9%82%D9%88%D8%A7%D8%AA_%D8%A8%D8%AD%D8%B1%D9%8A%D8%A9" TargetMode="External"/><Relationship Id="rId4" Type="http://schemas.openxmlformats.org/officeDocument/2006/relationships/hyperlink" Target="http://ar.wikipedia.org/wiki/%D9%85%D8%AF%D9%81%D8%B9%D9%8A%D8%A9" TargetMode="External"/><Relationship Id="rId9" Type="http://schemas.openxmlformats.org/officeDocument/2006/relationships/hyperlink" Target="http://ar.wikipedia.org/w/index.php?title=%D8%A7%D9%84%D9%88%D9%84%D8%A7%D8%A9&amp;action=edit&amp;redlink=1" TargetMode="External"/><Relationship Id="rId14" Type="http://schemas.openxmlformats.org/officeDocument/2006/relationships/hyperlink" Target="http://ar.wikipedia.org/wiki/%D8%A7%D9%84%D8%A8%D8%AD%D8%B1_%D8%A7%D9%84%D8%A3%D8%A8%D9%8A%D8%B6_%D8%A7%D9%84%D9%85%D8%AA%D9%88%D8%B3%D8%B7" TargetMode="External"/></Relationships>
</file>

<file path=ppt/slides/_rels/slide14.xml.rels><?xml version="1.0" encoding="UTF-8" standalone="yes"?>
<Relationships xmlns="http://schemas.openxmlformats.org/package/2006/relationships"><Relationship Id="rId2" Type="http://schemas.openxmlformats.org/officeDocument/2006/relationships/hyperlink" Target="http://ar.wikipedia.org/wiki/%D8%A7%D9%84%D8%AA%D8%B1%D9%83%D9%8A%D8%A9"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ar.wikipedia.org/w/index.php?title=%D9%84%D9%86%D8%A7%D8%AD%D9%8A%D8%A9&amp;action=edit&amp;redlink=1" TargetMode="External"/><Relationship Id="rId2" Type="http://schemas.openxmlformats.org/officeDocument/2006/relationships/hyperlink" Target="http://ar.wikipedia.org/w/index.php?title=%D8%B9%D8%B1%D9%81%D8%AA_%D8%A8%D8%A7%D9%84%D8%B3%D9%86%D8%AC%D9%82&amp;action=edit&amp;redlink=1" TargetMode="External"/><Relationship Id="rId1" Type="http://schemas.openxmlformats.org/officeDocument/2006/relationships/slideLayout" Target="../slideLayouts/slideLayout2.xml"/><Relationship Id="rId4" Type="http://schemas.openxmlformats.org/officeDocument/2006/relationships/hyperlink" Target="http://ar.wikipedia.org/wiki/%D8%A7%D9%84%D8%A3%D8%B1%D8%AF%D9%86" TargetMode="External"/></Relationships>
</file>

<file path=ppt/slides/_rels/slide16.xml.rels><?xml version="1.0" encoding="UTF-8" standalone="yes"?>
<Relationships xmlns="http://schemas.openxmlformats.org/package/2006/relationships"><Relationship Id="rId8" Type="http://schemas.openxmlformats.org/officeDocument/2006/relationships/hyperlink" Target="http://ar.wikipedia.org/wiki/%D9%87%D9%86%D8%B1%D9%8A_%D8%A7%D9%84%D8%AB%D8%A7%D9%85%D9%86_%D9%85%D9%84%D9%83_%D8%A5%D9%86%D8%AC%D9%84%D8%AA%D8%B1%D8%A7" TargetMode="External"/><Relationship Id="rId13" Type="http://schemas.openxmlformats.org/officeDocument/2006/relationships/hyperlink" Target="http://ar.wikipedia.org/wiki/950_%D9%87%D9%80" TargetMode="External"/><Relationship Id="rId18" Type="http://schemas.openxmlformats.org/officeDocument/2006/relationships/hyperlink" Target="http://ar.wikipedia.org/wiki/%D8%A3%D9%88%D8%B3%D8%AA%D9%8A%D8%A7" TargetMode="External"/><Relationship Id="rId3" Type="http://schemas.openxmlformats.org/officeDocument/2006/relationships/hyperlink" Target="http://ar.wikipedia.org/wiki/%D9%81%D8%B1%D8%A7%D9%86%D8%B3%D9%8A%D8%B3_%D8%A7%D9%84%D8%A3%D9%88%D9%84" TargetMode="External"/><Relationship Id="rId21" Type="http://schemas.openxmlformats.org/officeDocument/2006/relationships/hyperlink" Target="http://ar.wikipedia.org/wiki/22_%D8%A3%D8%BA%D8%B3%D8%B7%D8%B3" TargetMode="External"/><Relationship Id="rId7" Type="http://schemas.openxmlformats.org/officeDocument/2006/relationships/hyperlink" Target="http://ar.wikipedia.org/wiki/%D8%B4%D8%A7%D8%B1%D9%84_%D8%A7%D9%84%D8%AE%D8%A7%D9%85%D8%B3" TargetMode="External"/><Relationship Id="rId12" Type="http://schemas.openxmlformats.org/officeDocument/2006/relationships/hyperlink" Target="http://ar.wikipedia.org/wiki/23_%D8%B5%D9%81%D8%B1" TargetMode="External"/><Relationship Id="rId17" Type="http://schemas.openxmlformats.org/officeDocument/2006/relationships/hyperlink" Target="http://ar.wikipedia.org/w/index.php?title=%D8%B1%D9%8A%D8%AC%D9%8A%D9%88&amp;action=edit&amp;redlink=1" TargetMode="External"/><Relationship Id="rId2" Type="http://schemas.openxmlformats.org/officeDocument/2006/relationships/hyperlink" Target="http://ar.wikipedia.org/w/index.php?title=%D8%A7%D9%84%D8%AD%D8%B1%D9%88%D8%A8_%D8%A7%D9%84%D8%A5%D9%8A%D8%B7%D8%A7%D9%84%D9%8A%D8%A9&amp;action=edit&amp;redlink=1" TargetMode="External"/><Relationship Id="rId16" Type="http://schemas.openxmlformats.org/officeDocument/2006/relationships/hyperlink" Target="http://ar.wikipedia.org/wiki/%D8%B5%D9%82%D9%84%D9%8A%D8%A9" TargetMode="External"/><Relationship Id="rId20" Type="http://schemas.openxmlformats.org/officeDocument/2006/relationships/hyperlink" Target="http://ar.wikipedia.org/wiki/21_%D8%AC%D9%85%D8%A7%D8%AF%D9%89_%D8%A7%D9%84%D8%A3%D9%88%D9%84%D9%89" TargetMode="External"/><Relationship Id="rId1" Type="http://schemas.openxmlformats.org/officeDocument/2006/relationships/slideLayout" Target="../slideLayouts/slideLayout2.xml"/><Relationship Id="rId6" Type="http://schemas.openxmlformats.org/officeDocument/2006/relationships/hyperlink" Target="http://ar.wikipedia.org/wiki/%D8%A7%D9%84%D8%A5%D9%85%D8%A8%D8%B1%D8%A7%D8%B7%D9%88%D8%B1%D9%8A%D8%A9_%D8%A7%D9%84%D8%B1%D9%88%D9%85%D8%A7%D9%86%D9%8A%D8%A9_%D8%A7%D9%84%D9%85%D9%82%D8%AF%D8%B3%D8%A9" TargetMode="External"/><Relationship Id="rId11" Type="http://schemas.openxmlformats.org/officeDocument/2006/relationships/hyperlink" Target="http://ar.wikipedia.org/wiki/%D8%A5%D8%B3%D8%AA%D8%A7%D9%86%D8%A8%D9%88%D9%84" TargetMode="External"/><Relationship Id="rId5" Type="http://schemas.openxmlformats.org/officeDocument/2006/relationships/hyperlink" Target="http://ar.wikipedia.org/wiki/%D8%A7%D9%84%D8%A7%D9%85%D8%A8%D8%B1%D8%A7%D8%B7%D9%88%D8%B1%D9%8A%D8%A9_%D8%A7%D9%84%D8%B9%D8%AB%D9%85%D8%A7%D9%86%D9%8A%D8%A9" TargetMode="External"/><Relationship Id="rId15" Type="http://schemas.openxmlformats.org/officeDocument/2006/relationships/hyperlink" Target="http://ar.wikipedia.org/wiki/1543" TargetMode="External"/><Relationship Id="rId10" Type="http://schemas.openxmlformats.org/officeDocument/2006/relationships/hyperlink" Target="http://ar.wikipedia.org/wiki/%D8%AE%D9%8A%D8%B1_%D8%A7%D9%84%D8%AF%D9%8A%D9%86_%D8%A8%D8%B1%D8%A8%D8%B1%D9%88%D8%B3" TargetMode="External"/><Relationship Id="rId19" Type="http://schemas.openxmlformats.org/officeDocument/2006/relationships/hyperlink" Target="http://ar.wikipedia.org/wiki/%D8%A7%D9%84%D8%A8%D8%AD%D8%B1_%D8%A7%D9%84%D9%85%D8%AA%D9%88%D8%B3%D8%B7" TargetMode="External"/><Relationship Id="rId4" Type="http://schemas.openxmlformats.org/officeDocument/2006/relationships/hyperlink" Target="http://ar.wikipedia.org/wiki/%D8%B3%D9%84%D9%8A%D9%85%D8%A7%D9%86_%D8%A7%D9%84%D9%82%D8%A7%D9%86%D9%88%D9%86%D9%8A" TargetMode="External"/><Relationship Id="rId9" Type="http://schemas.openxmlformats.org/officeDocument/2006/relationships/hyperlink" Target="http://ar.wikipedia.org/wiki/%D9%85%D9%85%D9%84%D9%83%D8%A9_%D8%A5%D9%86%D8%AC%D9%84%D8%AA%D8%B1%D8%A7" TargetMode="External"/><Relationship Id="rId14" Type="http://schemas.openxmlformats.org/officeDocument/2006/relationships/hyperlink" Target="http://ar.wikipedia.org/wiki/28_%D9%85%D8%A7%D9%8A%D9%88" TargetMode="External"/></Relationships>
</file>

<file path=ppt/slides/_rels/slide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ar.wikipedia.org/wiki/16_%D8%AC%D9%85%D8%A7%D8%AF%D9%89_%D8%A7%D9%84%D8%A2%D8%AE%D8%B1%D8%A9" TargetMode="External"/><Relationship Id="rId2" Type="http://schemas.openxmlformats.org/officeDocument/2006/relationships/hyperlink" Target="http://ar.wikipedia.org/wiki/%D9%86%D9%8A%D8%B3" TargetMode="External"/><Relationship Id="rId1" Type="http://schemas.openxmlformats.org/officeDocument/2006/relationships/slideLayout" Target="../slideLayouts/slideLayout2.xml"/><Relationship Id="rId6" Type="http://schemas.openxmlformats.org/officeDocument/2006/relationships/hyperlink" Target="http://ar.wikipedia.org/wiki/1543" TargetMode="External"/><Relationship Id="rId5" Type="http://schemas.openxmlformats.org/officeDocument/2006/relationships/hyperlink" Target="http://ar.wikipedia.org/wiki/16_%D8%B3%D8%A8%D8%AA%D9%85%D8%A8%D8%B1" TargetMode="External"/><Relationship Id="rId4" Type="http://schemas.openxmlformats.org/officeDocument/2006/relationships/hyperlink" Target="http://ar.wikipedia.org/wiki/950_%D9%87%D9%80"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hyperlink" Target="http://ar.wikipedia.org/wiki/%D8%A3%D9%86%D8%A7%D8%B6%D9%88%D9%84" TargetMode="External"/><Relationship Id="rId13" Type="http://schemas.openxmlformats.org/officeDocument/2006/relationships/hyperlink" Target="http://ar.wikipedia.org/wiki/1300" TargetMode="External"/><Relationship Id="rId18" Type="http://schemas.openxmlformats.org/officeDocument/2006/relationships/hyperlink" Target="http://ar.wikipedia.org/wiki/%D8%A7%D9%84%D8%A8%D9%84%D9%82%D8%A7%D9%86" TargetMode="External"/><Relationship Id="rId26" Type="http://schemas.openxmlformats.org/officeDocument/2006/relationships/hyperlink" Target="http://ar.wikipedia.org/wiki/1421" TargetMode="External"/><Relationship Id="rId3" Type="http://schemas.openxmlformats.org/officeDocument/2006/relationships/hyperlink" Target="http://ar.wikipedia.org/wiki/%D8%AA%D8%B1%D9%83%D9%85%D8%A7%D9%86" TargetMode="External"/><Relationship Id="rId21" Type="http://schemas.openxmlformats.org/officeDocument/2006/relationships/hyperlink" Target="http://ar.wikipedia.org/wiki/1389" TargetMode="External"/><Relationship Id="rId7" Type="http://schemas.openxmlformats.org/officeDocument/2006/relationships/hyperlink" Target="http://ar.wikipedia.org/w/index.php?title=%D8%A8%D8%AA%D9%8A%D9%8A%D9%86%D9%8A%D8%A7&amp;action=edit&amp;redlink=1" TargetMode="External"/><Relationship Id="rId12" Type="http://schemas.openxmlformats.org/officeDocument/2006/relationships/hyperlink" Target="http://ar.wikipedia.org/wiki/1280" TargetMode="External"/><Relationship Id="rId17" Type="http://schemas.openxmlformats.org/officeDocument/2006/relationships/hyperlink" Target="http://ar.wikipedia.org/wiki/1354" TargetMode="External"/><Relationship Id="rId25" Type="http://schemas.openxmlformats.org/officeDocument/2006/relationships/hyperlink" Target="http://ar.wikipedia.org/wiki/%D9%85%D8%B1%D8%A7%D8%AF_%D8%A7%D9%84%D8%AB%D8%A7%D9%86%D9%8A" TargetMode="External"/><Relationship Id="rId2" Type="http://schemas.openxmlformats.org/officeDocument/2006/relationships/hyperlink" Target="http://ar.wikipedia.org/wiki/%D8%A3%D9%88%D8%BA%D9%88%D8%B2" TargetMode="External"/><Relationship Id="rId16" Type="http://schemas.openxmlformats.org/officeDocument/2006/relationships/hyperlink" Target="http://ar.wikipedia.org/wiki/1361" TargetMode="External"/><Relationship Id="rId20" Type="http://schemas.openxmlformats.org/officeDocument/2006/relationships/hyperlink" Target="http://ar.wikipedia.org/wiki/%D8%A5%D9%86%D9%83%D8%B4%D8%A7%D8%B1%D9%8A%D8%A9" TargetMode="External"/><Relationship Id="rId29" Type="http://schemas.openxmlformats.org/officeDocument/2006/relationships/hyperlink" Target="http://ar.wikipedia.org/wiki/1481" TargetMode="External"/><Relationship Id="rId1" Type="http://schemas.openxmlformats.org/officeDocument/2006/relationships/slideLayout" Target="../slideLayouts/slideLayout2.xml"/><Relationship Id="rId6" Type="http://schemas.openxmlformats.org/officeDocument/2006/relationships/hyperlink" Target="http://ar.wikipedia.org/wiki/1237" TargetMode="External"/><Relationship Id="rId11" Type="http://schemas.openxmlformats.org/officeDocument/2006/relationships/hyperlink" Target="http://ar.wikipedia.org/wiki/%D8%B9%D8%AB%D9%85%D8%A7%D9%86_%D8%A8%D9%86_%D8%A3%D8%B1%D8%B7%D8%BA%D9%84" TargetMode="External"/><Relationship Id="rId24" Type="http://schemas.openxmlformats.org/officeDocument/2006/relationships/hyperlink" Target="http://ar.wikipedia.org/wiki/1402" TargetMode="External"/><Relationship Id="rId5" Type="http://schemas.openxmlformats.org/officeDocument/2006/relationships/hyperlink" Target="http://ar.wikipedia.org/wiki/%D9%85%D9%86%D8%BA%D9%88%D9%84%D9%8A%D8%A7" TargetMode="External"/><Relationship Id="rId15" Type="http://schemas.openxmlformats.org/officeDocument/2006/relationships/hyperlink" Target="http://ar.wikipedia.org/wiki/%D8%A8%D9%88%D8%B1%D8%B5%D8%A9_(%D8%AA%D9%88%D8%B6%D9%8A%D8%AD)" TargetMode="External"/><Relationship Id="rId23" Type="http://schemas.openxmlformats.org/officeDocument/2006/relationships/hyperlink" Target="http://ar.wikipedia.org/wiki/%D8%A3%D9%86%D9%82%D8%B1%D8%A9" TargetMode="External"/><Relationship Id="rId28" Type="http://schemas.openxmlformats.org/officeDocument/2006/relationships/hyperlink" Target="http://ar.wikipedia.org/wiki/%D9%85%D8%AD%D9%85%D8%AF_%D8%A7%D9%84%D9%81%D8%A7%D8%AA%D8%AD" TargetMode="External"/><Relationship Id="rId10" Type="http://schemas.openxmlformats.org/officeDocument/2006/relationships/hyperlink" Target="http://ar.wikipedia.org/wiki/%D8%B3%D9%84%D8%A7%D8%AC%D9%82%D8%A9" TargetMode="External"/><Relationship Id="rId19" Type="http://schemas.openxmlformats.org/officeDocument/2006/relationships/hyperlink" Target="http://ar.wikipedia.org/wiki/%D8%AA%D8%B1%D9%83%D9%8A%D8%A7" TargetMode="External"/><Relationship Id="rId31" Type="http://schemas.openxmlformats.org/officeDocument/2006/relationships/hyperlink" Target="http://ar.wikipedia.org/wiki/1453" TargetMode="External"/><Relationship Id="rId4" Type="http://schemas.openxmlformats.org/officeDocument/2006/relationships/hyperlink" Target="http://ar.wikipedia.org/wiki/%D9%85%D8%BA%D9%88%D9%84" TargetMode="External"/><Relationship Id="rId9" Type="http://schemas.openxmlformats.org/officeDocument/2006/relationships/hyperlink" Target="http://ar.wikipedia.org/wiki/%D9%82%D8%B1%D9%85" TargetMode="External"/><Relationship Id="rId14" Type="http://schemas.openxmlformats.org/officeDocument/2006/relationships/hyperlink" Target="http://ar.wikipedia.org/wiki/%D8%A8%D9%8A%D8%B2%D9%86%D8%B7%D8%A9" TargetMode="External"/><Relationship Id="rId22" Type="http://schemas.openxmlformats.org/officeDocument/2006/relationships/hyperlink" Target="http://ar.wikipedia.org/wiki/%D8%AA%D9%8A%D9%85%D9%88%D8%B1%D9%84%D9%86%D9%83" TargetMode="External"/><Relationship Id="rId27" Type="http://schemas.openxmlformats.org/officeDocument/2006/relationships/hyperlink" Target="http://ar.wikipedia.org/wiki/1451" TargetMode="External"/><Relationship Id="rId30" Type="http://schemas.openxmlformats.org/officeDocument/2006/relationships/hyperlink" Target="http://ar.wikipedia.org/wiki/%D8%A5%D8%B3%D8%B7%D9%86%D8%A8%D9%88%D9%84"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ar.wikipedia.org/w/index.php?title=%D8%B7%D8%BA%D8%B1%D9%84&amp;action=edit&amp;redlink=1" TargetMode="External"/><Relationship Id="rId7" Type="http://schemas.openxmlformats.org/officeDocument/2006/relationships/hyperlink" Target="http://ar.wikipedia.org/w/index.php?title=%D8%A7%D9%84%D8%A7%D9%86%D8%A7%D8%B6%D9%88%D9%84&amp;action=edit&amp;redlink=1" TargetMode="External"/><Relationship Id="rId2" Type="http://schemas.openxmlformats.org/officeDocument/2006/relationships/hyperlink" Target="http://ar.wikipedia.org/wiki/%D8%A7%D9%84%D9%84%D9%87" TargetMode="External"/><Relationship Id="rId1" Type="http://schemas.openxmlformats.org/officeDocument/2006/relationships/slideLayout" Target="../slideLayouts/slideLayout2.xml"/><Relationship Id="rId6" Type="http://schemas.openxmlformats.org/officeDocument/2006/relationships/hyperlink" Target="http://ar.wikipedia.org/w/index.php?title=%D8%AA%D8%B1%D9%83%D9%85%D8%A7%D9%86%D9%8A%D9%87&amp;action=edit&amp;redlink=1" TargetMode="External"/><Relationship Id="rId5" Type="http://schemas.openxmlformats.org/officeDocument/2006/relationships/hyperlink" Target="http://ar.wikipedia.org/wiki/%D8%B3%D9%84%D8%A7%D8%AC%D9%82%D8%A9" TargetMode="External"/><Relationship Id="rId4" Type="http://schemas.openxmlformats.org/officeDocument/2006/relationships/hyperlink" Target="http://ar.wikipedia.org/w/index.php?title=%D8%B9%D9%84%D8%A7%D8%A1_%D8%A7%D9%84%D8%AF%D9%8A%D9%86_%D8%A7%D9%84%D8%B3%D9%84%D8%AC%D9%88%D9%82%D9%8A&amp;action=edit&amp;redlink=1" TargetMode="External"/></Relationships>
</file>

<file path=ppt/slides/_rels/slide7.xml.rels><?xml version="1.0" encoding="UTF-8" standalone="yes"?>
<Relationships xmlns="http://schemas.openxmlformats.org/package/2006/relationships"><Relationship Id="rId2" Type="http://schemas.openxmlformats.org/officeDocument/2006/relationships/hyperlink" Target="http://ar.wikipedia.org/wiki/%D8%A7%D9%84%D8%A8%D8%AD%D8%B1_%D8%A7%D9%84%D8%A3%D8%B3%D9%88%D8%AF"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hyperlink" Target="http://ar.wikipedia.org/wiki/%D8%A7%D9%84%D8%B9%D8%B1%D8%A7%D9%82" TargetMode="External"/><Relationship Id="rId13" Type="http://schemas.openxmlformats.org/officeDocument/2006/relationships/hyperlink" Target="http://ar.wikipedia.org/wiki/%D9%85%D8%B9%D8%B1%D9%83%D8%A9_%D9%85%D8%B1%D8%AC_%D8%AF%D8%A7%D8%A8%D9%82" TargetMode="External"/><Relationship Id="rId18" Type="http://schemas.openxmlformats.org/officeDocument/2006/relationships/hyperlink" Target="http://ar.wikipedia.org/wiki/1566" TargetMode="External"/><Relationship Id="rId26" Type="http://schemas.openxmlformats.org/officeDocument/2006/relationships/hyperlink" Target="http://ar.wikipedia.org/wiki/%D8%A2%D8%B3%D9%8A%D8%A7" TargetMode="External"/><Relationship Id="rId3" Type="http://schemas.openxmlformats.org/officeDocument/2006/relationships/hyperlink" Target="http://ar.wikipedia.org/wiki/%D8%B3%D9%84%D9%8A%D9%85_%D8%A7%D9%84%D8%A3%D9%88%D9%84" TargetMode="External"/><Relationship Id="rId21" Type="http://schemas.openxmlformats.org/officeDocument/2006/relationships/hyperlink" Target="http://ar.wikipedia.org/wiki/%D8%A7%D9%84%D8%A8%D8%AD%D8%B1_%D8%A7%D9%84%D8%A3%D8%A8%D9%8A%D8%B6_%D8%A7%D9%84%D9%85%D8%AA%D9%88%D8%B3%D8%B7" TargetMode="External"/><Relationship Id="rId7" Type="http://schemas.openxmlformats.org/officeDocument/2006/relationships/hyperlink" Target="http://ar.wikipedia.org/wiki/%D9%85%D8%B9%D8%B1%D9%83%D8%A9_%D8%AC%D8%A7%D9%84%D8%AF%D9%8A%D8%B1%D8%A7%D9%86" TargetMode="External"/><Relationship Id="rId12" Type="http://schemas.openxmlformats.org/officeDocument/2006/relationships/hyperlink" Target="http://ar.wikipedia.org/wiki/1516" TargetMode="External"/><Relationship Id="rId17" Type="http://schemas.openxmlformats.org/officeDocument/2006/relationships/hyperlink" Target="http://ar.wikipedia.org/wiki/%D8%B3%D9%84%D9%8A%D9%85%D8%A7%D9%86_%D8%A7%D9%84%D9%82%D8%A7%D9%86%D9%88%D9%86%D9%8A" TargetMode="External"/><Relationship Id="rId25" Type="http://schemas.openxmlformats.org/officeDocument/2006/relationships/hyperlink" Target="http://ar.wikipedia.org/wiki/%D9%85%D8%B1%D8%A7%D9%83%D8%B4" TargetMode="External"/><Relationship Id="rId2" Type="http://schemas.openxmlformats.org/officeDocument/2006/relationships/hyperlink" Target="http://ar.wikipedia.org/wiki/%D8%A5%D8%B3%D9%84%D8%A7%D9%85" TargetMode="External"/><Relationship Id="rId16" Type="http://schemas.openxmlformats.org/officeDocument/2006/relationships/hyperlink" Target="http://ar.wikipedia.org/wiki/1517" TargetMode="External"/><Relationship Id="rId20" Type="http://schemas.openxmlformats.org/officeDocument/2006/relationships/hyperlink" Target="http://ar.wikipedia.org/wiki/%D9%81%D9%8A%D9%8A%D9%86%D8%A7" TargetMode="External"/><Relationship Id="rId1" Type="http://schemas.openxmlformats.org/officeDocument/2006/relationships/slideLayout" Target="../slideLayouts/slideLayout2.xml"/><Relationship Id="rId6" Type="http://schemas.openxmlformats.org/officeDocument/2006/relationships/hyperlink" Target="http://ar.wikipedia.org/wiki/%D8%B5%D9%81%D9%88%D9%8A%D9%88%D9%86" TargetMode="External"/><Relationship Id="rId11" Type="http://schemas.openxmlformats.org/officeDocument/2006/relationships/hyperlink" Target="http://ar.wikipedia.org/wiki/%D9%81%D9%84%D8%B3%D8%B7%D9%8A%D9%86" TargetMode="External"/><Relationship Id="rId24" Type="http://schemas.openxmlformats.org/officeDocument/2006/relationships/hyperlink" Target="http://ar.wikipedia.org/wiki/%D8%A7%D9%84%D8%B9%D8%A7%D9%84%D9%85_%D8%A7%D9%84%D8%B9%D8%B1%D8%A8%D9%8A" TargetMode="External"/><Relationship Id="rId5" Type="http://schemas.openxmlformats.org/officeDocument/2006/relationships/hyperlink" Target="http://ar.wikipedia.org/wiki/1520" TargetMode="External"/><Relationship Id="rId15" Type="http://schemas.openxmlformats.org/officeDocument/2006/relationships/hyperlink" Target="http://ar.wikipedia.org/wiki/%D9%85%D8%B9%D8%B1%D9%83%D8%A9_%D8%A7%D9%84%D8%B1%D9%8A%D8%AF%D8%A7%D9%86%D9%8A%D8%A9" TargetMode="External"/><Relationship Id="rId23" Type="http://schemas.openxmlformats.org/officeDocument/2006/relationships/hyperlink" Target="http://ar.wikipedia.org/wiki/1552" TargetMode="External"/><Relationship Id="rId10" Type="http://schemas.openxmlformats.org/officeDocument/2006/relationships/hyperlink" Target="http://ar.wikipedia.org/wiki/%D8%B4%D8%A7%D9%85_(%D8%AA%D9%88%D8%B6%D9%8A%D8%AD)" TargetMode="External"/><Relationship Id="rId19" Type="http://schemas.openxmlformats.org/officeDocument/2006/relationships/hyperlink" Target="http://ar.wikipedia.org/wiki/1519" TargetMode="External"/><Relationship Id="rId4" Type="http://schemas.openxmlformats.org/officeDocument/2006/relationships/hyperlink" Target="http://ar.wikipedia.org/wiki/1512" TargetMode="External"/><Relationship Id="rId9" Type="http://schemas.openxmlformats.org/officeDocument/2006/relationships/hyperlink" Target="http://ar.wikipedia.org/wiki/%D8%A3%D8%B0%D8%B1%D8%A8%D9%8A%D8%AC%D8%A7%D9%86" TargetMode="External"/><Relationship Id="rId14" Type="http://schemas.openxmlformats.org/officeDocument/2006/relationships/hyperlink" Target="http://ar.wikipedia.org/wiki/%D9%85%D8%B5%D8%B1" TargetMode="External"/><Relationship Id="rId22" Type="http://schemas.openxmlformats.org/officeDocument/2006/relationships/hyperlink" Target="http://ar.wikipedia.org/wiki/%D8%AE%D9%8A%D8%B1_%D8%A7%D9%84%D8%AF%D9%8A%D9%86_%D8%A8%D8%B1%D8%A8%D8%B1%D9%88%D8%B3" TargetMode="External"/><Relationship Id="rId27" Type="http://schemas.openxmlformats.org/officeDocument/2006/relationships/hyperlink" Target="http://ar.wikipedia.org/wiki/%D8%A3%D9%88%D8%B1%D9%88%D8%A8%D8%A7" TargetMode="External"/></Relationships>
</file>

<file path=ppt/slides/_rels/slide9.xml.rels><?xml version="1.0" encoding="UTF-8" standalone="yes"?>
<Relationships xmlns="http://schemas.openxmlformats.org/package/2006/relationships"><Relationship Id="rId8" Type="http://schemas.openxmlformats.org/officeDocument/2006/relationships/hyperlink" Target="http://ar.wikipedia.org/wiki/%D9%85%D8%B9%D8%B1%D9%83%D8%A9_%D9%81%D9%8A%D9%8A%D9%86%D8%A7" TargetMode="External"/><Relationship Id="rId13" Type="http://schemas.openxmlformats.org/officeDocument/2006/relationships/hyperlink" Target="http://ar.wikipedia.org/wiki/%D9%85%D8%AD%D9%85%D9%88%D8%AF_%D8%A7%D9%84%D8%AB%D8%A7%D9%86%D9%8A" TargetMode="External"/><Relationship Id="rId18" Type="http://schemas.openxmlformats.org/officeDocument/2006/relationships/hyperlink" Target="http://ar.wikipedia.org/wiki/1909" TargetMode="External"/><Relationship Id="rId3" Type="http://schemas.openxmlformats.org/officeDocument/2006/relationships/hyperlink" Target="http://ar.wikipedia.org/wiki/1656" TargetMode="External"/><Relationship Id="rId21" Type="http://schemas.openxmlformats.org/officeDocument/2006/relationships/hyperlink" Target="http://ar.wikipedia.org/wiki/%D9%85%D8%AD%D9%85%D8%AF_%D8%A7%D9%84%D8%B3%D8%A7%D8%AF%D8%B3_%D8%A7%D9%84%D8%B9%D8%AB%D9%85%D8%A7%D9%86%D9%8A" TargetMode="External"/><Relationship Id="rId7" Type="http://schemas.openxmlformats.org/officeDocument/2006/relationships/hyperlink" Target="http://ar.wikipedia.org/wiki/1683" TargetMode="External"/><Relationship Id="rId12" Type="http://schemas.openxmlformats.org/officeDocument/2006/relationships/hyperlink" Target="http://ar.wikipedia.org/wiki/1807" TargetMode="External"/><Relationship Id="rId17" Type="http://schemas.openxmlformats.org/officeDocument/2006/relationships/hyperlink" Target="http://ar.wikipedia.org/wiki/1876" TargetMode="External"/><Relationship Id="rId25" Type="http://schemas.openxmlformats.org/officeDocument/2006/relationships/hyperlink" Target="http://ar.wikipedia.org/wiki/1924" TargetMode="External"/><Relationship Id="rId2" Type="http://schemas.openxmlformats.org/officeDocument/2006/relationships/hyperlink" Target="http://ar.wikipedia.org/wiki/1566" TargetMode="External"/><Relationship Id="rId16" Type="http://schemas.openxmlformats.org/officeDocument/2006/relationships/hyperlink" Target="http://ar.wikipedia.org/wiki/%D8%B9%D8%A8%D8%AF_%D8%A7%D9%84%D8%AD%D9%85%D9%8A%D8%AF_%D8%A7%D9%84%D8%AB%D8%A7%D9%86%D9%8A" TargetMode="External"/><Relationship Id="rId20" Type="http://schemas.openxmlformats.org/officeDocument/2006/relationships/hyperlink" Target="http://ar.wikipedia.org/wiki/1922" TargetMode="External"/><Relationship Id="rId1" Type="http://schemas.openxmlformats.org/officeDocument/2006/relationships/slideLayout" Target="../slideLayouts/slideLayout2.xml"/><Relationship Id="rId6" Type="http://schemas.openxmlformats.org/officeDocument/2006/relationships/hyperlink" Target="http://ar.wikipedia.org/wiki/%D9%81%D9%8A%D9%8A%D9%86%D8%A7" TargetMode="External"/><Relationship Id="rId11" Type="http://schemas.openxmlformats.org/officeDocument/2006/relationships/hyperlink" Target="http://ar.wikipedia.org/wiki/1789" TargetMode="External"/><Relationship Id="rId24" Type="http://schemas.openxmlformats.org/officeDocument/2006/relationships/hyperlink" Target="http://ar.wikipedia.org/wiki/%D8%AE%D9%84%D8%A7%D9%81%D8%A9_%D8%A5%D8%B3%D9%84%D8%A7%D9%85%D9%8A%D8%A9" TargetMode="External"/><Relationship Id="rId5" Type="http://schemas.openxmlformats.org/officeDocument/2006/relationships/hyperlink" Target="http://ar.wikipedia.org/wiki/%D8%A7%D9%84%D9%86%D9%85%D8%B3%D8%A7" TargetMode="External"/><Relationship Id="rId15" Type="http://schemas.openxmlformats.org/officeDocument/2006/relationships/hyperlink" Target="http://ar.wikipedia.org/wiki/1839" TargetMode="External"/><Relationship Id="rId23" Type="http://schemas.openxmlformats.org/officeDocument/2006/relationships/hyperlink" Target="http://ar.wikipedia.org/wiki/%D9%85%D8%B5%D8%B7%D9%81%D9%89_%D9%83%D9%85%D8%A7%D9%84_%D8%A3%D8%AA%D8%A7%D8%AA%D9%88%D8%B1%D9%83" TargetMode="External"/><Relationship Id="rId10" Type="http://schemas.openxmlformats.org/officeDocument/2006/relationships/hyperlink" Target="http://ar.wikipedia.org/wiki/%D8%B3%D9%84%D9%8A%D9%85_%D8%A7%D9%84%D8%AB%D8%A7%D9%84%D8%AB" TargetMode="External"/><Relationship Id="rId19" Type="http://schemas.openxmlformats.org/officeDocument/2006/relationships/hyperlink" Target="http://ar.wikipedia.org/wiki/%D8%AA%D8%B1%D9%83%D9%8A%D8%A7" TargetMode="External"/><Relationship Id="rId4" Type="http://schemas.openxmlformats.org/officeDocument/2006/relationships/hyperlink" Target="http://ar.wikipedia.org/wiki/%D9%87%D8%A7%D8%A8%D8%B3%D8%A8%D9%88%D8%B1%D8%BA" TargetMode="External"/><Relationship Id="rId9" Type="http://schemas.openxmlformats.org/officeDocument/2006/relationships/hyperlink" Target="http://ar.wikipedia.org/wiki/1700" TargetMode="External"/><Relationship Id="rId14" Type="http://schemas.openxmlformats.org/officeDocument/2006/relationships/hyperlink" Target="http://ar.wikipedia.org/wiki/1808" TargetMode="External"/><Relationship Id="rId22" Type="http://schemas.openxmlformats.org/officeDocument/2006/relationships/hyperlink" Target="http://ar.wikipedia.org/wiki/1918"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ar-AE" dirty="0" smtClean="0"/>
              <a:t>قيام </a:t>
            </a:r>
            <a:r>
              <a:rPr lang="ar-AE" dirty="0" err="1" smtClean="0"/>
              <a:t>الدوله</a:t>
            </a:r>
            <a:r>
              <a:rPr lang="ar-AE" dirty="0" smtClean="0"/>
              <a:t> </a:t>
            </a:r>
            <a:r>
              <a:rPr lang="ar-AE" dirty="0" err="1" smtClean="0"/>
              <a:t>العثمانيه</a:t>
            </a:r>
            <a:endParaRPr lang="en-US" dirty="0"/>
          </a:p>
        </p:txBody>
      </p:sp>
      <p:sp>
        <p:nvSpPr>
          <p:cNvPr id="3" name="Subtitle 2"/>
          <p:cNvSpPr>
            <a:spLocks noGrp="1"/>
          </p:cNvSpPr>
          <p:nvPr>
            <p:ph type="subTitle" idx="1"/>
          </p:nvPr>
        </p:nvSpPr>
        <p:spPr/>
        <p:txBody>
          <a:bodyPr/>
          <a:lstStyle/>
          <a:p>
            <a:endParaRPr lang="en-US" dirty="0"/>
          </a:p>
        </p:txBody>
      </p:sp>
      <p:pic>
        <p:nvPicPr>
          <p:cNvPr id="4" name="Picture 3" descr="180px-Gentile_Bellini_003.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AE" dirty="0" smtClean="0"/>
              <a:t>عوامل ضعف الدولة العثمانية</a:t>
            </a:r>
            <a:endParaRPr lang="en-US" dirty="0"/>
          </a:p>
        </p:txBody>
      </p:sp>
      <p:sp>
        <p:nvSpPr>
          <p:cNvPr id="3" name="Content Placeholder 2"/>
          <p:cNvSpPr>
            <a:spLocks noGrp="1"/>
          </p:cNvSpPr>
          <p:nvPr>
            <p:ph idx="1"/>
          </p:nvPr>
        </p:nvSpPr>
        <p:spPr/>
        <p:txBody>
          <a:bodyPr>
            <a:normAutofit fontScale="85000" lnSpcReduction="20000"/>
          </a:bodyPr>
          <a:lstStyle/>
          <a:p>
            <a:pPr algn="ctr"/>
            <a:r>
              <a:rPr lang="ar-AE" b="1" dirty="0" smtClean="0"/>
              <a:t>العوامل الداخلية</a:t>
            </a:r>
            <a:endParaRPr lang="ar-AE" dirty="0" smtClean="0"/>
          </a:p>
          <a:p>
            <a:pPr algn="ctr"/>
            <a:r>
              <a:rPr lang="ar-AE" dirty="0" smtClean="0"/>
              <a:t>1. ضعف السلاطين المتأخرين ويتضح من</a:t>
            </a:r>
          </a:p>
          <a:p>
            <a:pPr algn="ctr"/>
            <a:r>
              <a:rPr lang="ar-AE" dirty="0" smtClean="0"/>
              <a:t>عدم قيادتهم للجيش.</a:t>
            </a:r>
          </a:p>
          <a:p>
            <a:pPr algn="ctr"/>
            <a:r>
              <a:rPr lang="ar-AE" dirty="0" smtClean="0"/>
              <a:t>عدم ترأسهم جلسات الديوان.</a:t>
            </a:r>
          </a:p>
          <a:p>
            <a:pPr algn="ctr"/>
            <a:r>
              <a:rPr lang="ar-AE" dirty="0" smtClean="0"/>
              <a:t>ضعف قدرتهم على الإدارة.</a:t>
            </a:r>
          </a:p>
          <a:p>
            <a:pPr algn="ctr"/>
            <a:r>
              <a:rPr lang="ar-AE" dirty="0" smtClean="0"/>
              <a:t>انشغالهم بأمورهم الخاصة.</a:t>
            </a:r>
          </a:p>
          <a:p>
            <a:pPr algn="ctr"/>
            <a:r>
              <a:rPr lang="ar-AE" dirty="0" smtClean="0"/>
              <a:t>2. انحدار الإنكشارية:</a:t>
            </a:r>
            <a:br>
              <a:rPr lang="ar-AE" dirty="0" smtClean="0"/>
            </a:br>
            <a:endParaRPr lang="ar-AE" dirty="0" smtClean="0"/>
          </a:p>
          <a:p>
            <a:pPr algn="ctr"/>
            <a:r>
              <a:rPr lang="ar-AE" dirty="0" smtClean="0"/>
              <a:t>أهملوا تدريباتهم.</a:t>
            </a:r>
          </a:p>
          <a:p>
            <a:pPr algn="ctr"/>
            <a:r>
              <a:rPr lang="ar-AE" dirty="0" smtClean="0"/>
              <a:t>قل ارتباطهم بثكناتهم مما أدى إلى ضعف قدراتهم القتالية والحربية.</a:t>
            </a:r>
          </a:p>
          <a:p>
            <a:pPr algn="ctr"/>
            <a:r>
              <a:rPr lang="ar-AE" dirty="0" smtClean="0"/>
              <a:t>3. سوء </a:t>
            </a:r>
            <a:r>
              <a:rPr lang="ar-AE" dirty="0" smtClean="0">
                <a:hlinkClick r:id="rId2" action="ppaction://hlinkfile" tooltip="نظام جباية الضرائب (الصفحة غير موجودة)"/>
              </a:rPr>
              <a:t>نظام جباية الضرائب</a:t>
            </a:r>
            <a:r>
              <a:rPr lang="ar-AE" dirty="0" smtClean="0"/>
              <a:t>:</a:t>
            </a:r>
            <a:br>
              <a:rPr lang="ar-AE" dirty="0" smtClean="0"/>
            </a:br>
            <a:endParaRPr lang="ar-AE" dirty="0" smtClean="0"/>
          </a:p>
          <a:p>
            <a:pPr algn="ctr"/>
            <a:r>
              <a:rPr lang="ar-AE" dirty="0" smtClean="0"/>
              <a:t>كان تحصيل وجمع الأموال العامة في الولايات يتم عن </a:t>
            </a:r>
            <a:r>
              <a:rPr lang="ar-AE" dirty="0" smtClean="0">
                <a:hlinkClick r:id="rId3" action="ppaction://hlinkfile" tooltip="طريقة الالتزام"/>
              </a:rPr>
              <a:t>طريقة الالتزام</a:t>
            </a:r>
            <a:r>
              <a:rPr lang="ar-AE" dirty="0" smtClean="0"/>
              <a:t>.</a:t>
            </a:r>
          </a:p>
          <a:p>
            <a:pPr algn="ct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pPr algn="ctr"/>
            <a:r>
              <a:rPr lang="ar-AE" b="1" dirty="0" smtClean="0"/>
              <a:t>العوامل الخارجية</a:t>
            </a:r>
            <a:r>
              <a:rPr lang="ar-AE" dirty="0" smtClean="0"/>
              <a:t>:</a:t>
            </a:r>
          </a:p>
          <a:p>
            <a:pPr algn="ctr"/>
            <a:r>
              <a:rPr lang="ar-AE" dirty="0" smtClean="0"/>
              <a:t>1- </a:t>
            </a:r>
            <a:r>
              <a:rPr lang="ar-AE" dirty="0" smtClean="0">
                <a:hlinkClick r:id="rId2" action="ppaction://hlinkfile" tooltip="امتياز أجنبي"/>
              </a:rPr>
              <a:t>الامتيازات الأجنبية</a:t>
            </a:r>
            <a:r>
              <a:rPr lang="ar-AE" dirty="0" smtClean="0"/>
              <a:t> لبعض الدول </a:t>
            </a:r>
            <a:r>
              <a:rPr lang="ar-AE" dirty="0" err="1" smtClean="0"/>
              <a:t>الأروبية</a:t>
            </a:r>
            <a:r>
              <a:rPr lang="ar-AE" dirty="0" smtClean="0"/>
              <a:t> أدى إلى التدخل في شؤون الدولة.</a:t>
            </a:r>
            <a:br>
              <a:rPr lang="ar-AE" dirty="0" smtClean="0"/>
            </a:br>
            <a:r>
              <a:rPr lang="ar-AE" dirty="0" smtClean="0"/>
              <a:t>2- الأطماع الاستعمارية </a:t>
            </a:r>
            <a:r>
              <a:rPr lang="ar-AE" dirty="0" err="1" smtClean="0"/>
              <a:t>الأروبية</a:t>
            </a:r>
            <a:r>
              <a:rPr lang="ar-AE" dirty="0" smtClean="0"/>
              <a:t> في ممتلكات الدولة العثمانية.</a:t>
            </a:r>
            <a:br>
              <a:rPr lang="ar-AE" dirty="0" smtClean="0"/>
            </a:br>
            <a:r>
              <a:rPr lang="ar-AE" dirty="0" smtClean="0"/>
              <a:t>3- ظهور روسيا القيصرية كقوة تسعى على حساب الدولة العثمانية، وتحريض شعوب البلقان للثورة ضدها.</a:t>
            </a:r>
            <a:br>
              <a:rPr lang="ar-AE" dirty="0" smtClean="0"/>
            </a:br>
            <a:r>
              <a:rPr lang="ar-AE" dirty="0" smtClean="0"/>
              <a:t>4- الهزائم التي ألحقتها الجيوش </a:t>
            </a:r>
            <a:r>
              <a:rPr lang="ar-AE" dirty="0" err="1" smtClean="0"/>
              <a:t>الأروبية</a:t>
            </a:r>
            <a:r>
              <a:rPr lang="ar-AE" dirty="0" smtClean="0"/>
              <a:t> بالجيش العثماني بسبب:</a:t>
            </a:r>
            <a:br>
              <a:rPr lang="ar-AE" dirty="0" smtClean="0"/>
            </a:br>
            <a:endParaRPr lang="ar-AE" dirty="0" smtClean="0"/>
          </a:p>
          <a:p>
            <a:pPr algn="ctr"/>
            <a:r>
              <a:rPr lang="ar-AE" dirty="0" smtClean="0"/>
              <a:t>اختراع </a:t>
            </a:r>
            <a:r>
              <a:rPr lang="ar-AE" dirty="0" err="1" smtClean="0"/>
              <a:t>الأروبيين</a:t>
            </a:r>
            <a:r>
              <a:rPr lang="ar-AE" dirty="0" smtClean="0"/>
              <a:t> </a:t>
            </a:r>
            <a:r>
              <a:rPr lang="ar-AE" dirty="0" err="1" smtClean="0"/>
              <a:t>اسلحة</a:t>
            </a:r>
            <a:r>
              <a:rPr lang="ar-AE" dirty="0" smtClean="0"/>
              <a:t> جديدة واندماجها في الثورة الصناعية كثيرا.</a:t>
            </a:r>
          </a:p>
          <a:p>
            <a:pPr algn="ctr"/>
            <a:r>
              <a:rPr lang="ar-AE" dirty="0" smtClean="0"/>
              <a:t>تفوق </a:t>
            </a:r>
            <a:r>
              <a:rPr lang="ar-AE" dirty="0" err="1" smtClean="0"/>
              <a:t>اساليبهم</a:t>
            </a:r>
            <a:r>
              <a:rPr lang="ar-AE" dirty="0" smtClean="0"/>
              <a:t> القتالية وضعف الجيش الإنكشاري.</a:t>
            </a:r>
            <a:endParaRPr lang="ar-AE"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ar-AE" dirty="0" smtClean="0"/>
              <a:t>نظام الحكم والإدارة في الدولة العثمانية</a:t>
            </a:r>
            <a:endParaRPr lang="en-US" dirty="0"/>
          </a:p>
        </p:txBody>
      </p:sp>
      <p:sp>
        <p:nvSpPr>
          <p:cNvPr id="3" name="Content Placeholder 2"/>
          <p:cNvSpPr>
            <a:spLocks noGrp="1"/>
          </p:cNvSpPr>
          <p:nvPr>
            <p:ph idx="1"/>
          </p:nvPr>
        </p:nvSpPr>
        <p:spPr/>
        <p:txBody>
          <a:bodyPr/>
          <a:lstStyle/>
          <a:p>
            <a:pPr algn="ctr"/>
            <a:r>
              <a:rPr lang="ar-AE" dirty="0" smtClean="0"/>
              <a:t>1. </a:t>
            </a:r>
            <a:r>
              <a:rPr lang="ar-AE" dirty="0" smtClean="0">
                <a:hlinkClick r:id="rId2" action="ppaction://hlinkfile" tooltip="سلطان"/>
              </a:rPr>
              <a:t>السلطان</a:t>
            </a:r>
            <a:r>
              <a:rPr lang="ar-AE" dirty="0" smtClean="0"/>
              <a:t>: من مهامه:</a:t>
            </a:r>
          </a:p>
          <a:p>
            <a:pPr algn="ctr"/>
            <a:r>
              <a:rPr lang="ar-AE" dirty="0" smtClean="0"/>
              <a:t>تطبيق </a:t>
            </a:r>
            <a:r>
              <a:rPr lang="ar-AE" dirty="0" smtClean="0">
                <a:hlinkClick r:id="rId3" action="ppaction://hlinkfile" tooltip="شريعة إسلامية"/>
              </a:rPr>
              <a:t>الشريعة الإسلامية</a:t>
            </a:r>
            <a:r>
              <a:rPr lang="ar-AE" dirty="0" smtClean="0"/>
              <a:t>.</a:t>
            </a:r>
          </a:p>
          <a:p>
            <a:pPr algn="ctr"/>
            <a:r>
              <a:rPr lang="ar-AE" dirty="0" smtClean="0">
                <a:hlinkClick r:id="rId4" action="ppaction://hlinkfile" tooltip="قيادة الجيوش (الصفحة غير موجودة)"/>
              </a:rPr>
              <a:t>قيادة الجيوش</a:t>
            </a:r>
            <a:r>
              <a:rPr lang="ar-AE" dirty="0" smtClean="0"/>
              <a:t>.</a:t>
            </a:r>
          </a:p>
          <a:p>
            <a:pPr algn="ctr"/>
            <a:r>
              <a:rPr lang="ar-AE" dirty="0" smtClean="0"/>
              <a:t>تعيين الوزراء وعزلهم.</a:t>
            </a:r>
          </a:p>
          <a:p>
            <a:pPr algn="ctr"/>
            <a:r>
              <a:rPr lang="ar-AE" dirty="0" smtClean="0"/>
              <a:t>2. </a:t>
            </a:r>
            <a:r>
              <a:rPr lang="ar-AE" dirty="0" smtClean="0">
                <a:hlinkClick r:id="rId5" action="ppaction://hlinkfile" tooltip="رئيس الوزراء"/>
              </a:rPr>
              <a:t>الصدر الأعظم</a:t>
            </a:r>
            <a:r>
              <a:rPr lang="ar-AE" dirty="0" smtClean="0"/>
              <a:t>.</a:t>
            </a:r>
          </a:p>
          <a:p>
            <a:pPr algn="ctr"/>
            <a:r>
              <a:rPr lang="ar-AE" dirty="0" smtClean="0"/>
              <a:t>كان مستشار السلطان في البداية العهد العثماني.</a:t>
            </a:r>
          </a:p>
          <a:p>
            <a:pPr algn="ctr"/>
            <a:r>
              <a:rPr lang="ar-AE" dirty="0" smtClean="0"/>
              <a:t>أصبح ممثل السلطان في فترة ضعف السلاطين, والتحكم بالتعيينات والوظائف والأمور المتعلقة بالجيش والإدارة.</a:t>
            </a:r>
          </a:p>
          <a:p>
            <a:pPr algn="ct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AE" dirty="0" smtClean="0"/>
              <a:t>الجيش</a:t>
            </a:r>
            <a:endParaRPr lang="en-US" dirty="0"/>
          </a:p>
        </p:txBody>
      </p:sp>
      <p:sp>
        <p:nvSpPr>
          <p:cNvPr id="3" name="Content Placeholder 2"/>
          <p:cNvSpPr>
            <a:spLocks noGrp="1"/>
          </p:cNvSpPr>
          <p:nvPr>
            <p:ph idx="1"/>
          </p:nvPr>
        </p:nvSpPr>
        <p:spPr/>
        <p:txBody>
          <a:bodyPr>
            <a:normAutofit fontScale="77500" lnSpcReduction="20000"/>
          </a:bodyPr>
          <a:lstStyle/>
          <a:p>
            <a:pPr algn="ctr"/>
            <a:r>
              <a:rPr lang="ar-AE" dirty="0" smtClean="0"/>
              <a:t>أدى الجيش العثماني دوراً مهماً في تأسيس الدولة وتوطيد أركانها. وكان الجيش العثماني يقسم إلى ثلاثة أقسام هي:</a:t>
            </a:r>
          </a:p>
          <a:p>
            <a:pPr algn="ctr"/>
            <a:r>
              <a:rPr lang="ar-AE" dirty="0" smtClean="0">
                <a:hlinkClick r:id="rId2" action="ppaction://hlinkfile" tooltip="مشاة"/>
              </a:rPr>
              <a:t>القوات البرية</a:t>
            </a:r>
            <a:r>
              <a:rPr lang="ar-AE" dirty="0" smtClean="0"/>
              <a:t>: وتتكون من </a:t>
            </a:r>
            <a:r>
              <a:rPr lang="ar-AE" dirty="0" smtClean="0">
                <a:hlinkClick r:id="rId3" action="ppaction://hlinkfile" tooltip="الفرسان (مسلسل)"/>
              </a:rPr>
              <a:t>الفرسان</a:t>
            </a:r>
            <a:r>
              <a:rPr lang="ar-AE" dirty="0" smtClean="0"/>
              <a:t> (الخيالة) و</a:t>
            </a:r>
            <a:r>
              <a:rPr lang="ar-AE" dirty="0" smtClean="0">
                <a:hlinkClick r:id="rId4" action="ppaction://hlinkfile" tooltip="مدفعية"/>
              </a:rPr>
              <a:t>المدفعية</a:t>
            </a:r>
            <a:r>
              <a:rPr lang="ar-AE" dirty="0" smtClean="0"/>
              <a:t>، و</a:t>
            </a:r>
            <a:r>
              <a:rPr lang="ar-AE" dirty="0" smtClean="0">
                <a:hlinkClick r:id="rId5" action="ppaction://hlinkfile" tooltip="إنكشارية"/>
              </a:rPr>
              <a:t>الإنكشارية</a:t>
            </a:r>
            <a:r>
              <a:rPr lang="ar-AE" dirty="0" smtClean="0"/>
              <a:t> هي أشهر هذه الفرق. وللتعرف إلى كيفية إعداد الانكشارية ودورها في توسع الدولة واستقرارها.</a:t>
            </a:r>
          </a:p>
          <a:p>
            <a:pPr algn="ctr"/>
            <a:r>
              <a:rPr lang="ar-AE" dirty="0" smtClean="0">
                <a:hlinkClick r:id="rId6" action="ppaction://hlinkfile" tooltip="قوات الولايات (الصفحة غير موجودة)"/>
              </a:rPr>
              <a:t>قوات الولايات</a:t>
            </a:r>
            <a:r>
              <a:rPr lang="ar-AE" dirty="0" smtClean="0"/>
              <a:t>: تكونت هذه القوات من الفرسان(</a:t>
            </a:r>
            <a:r>
              <a:rPr lang="ar-AE" dirty="0" smtClean="0">
                <a:hlinkClick r:id="rId7" action="ppaction://hlinkfile" tooltip="أصحاب العسكرية (الصفحة غير موجودة)"/>
              </a:rPr>
              <a:t>أصحاب العسكرية</a:t>
            </a:r>
            <a:r>
              <a:rPr lang="ar-AE" dirty="0" smtClean="0"/>
              <a:t>) و</a:t>
            </a:r>
            <a:r>
              <a:rPr lang="ar-AE" dirty="0" smtClean="0">
                <a:hlinkClick r:id="rId8" action="ppaction://hlinkfile" tooltip="قوات القلاع (الصفحة غير موجودة)"/>
              </a:rPr>
              <a:t>قوات القلاع</a:t>
            </a:r>
            <a:r>
              <a:rPr lang="ar-AE" dirty="0" smtClean="0"/>
              <a:t> التي رابطت في مختلف القلاع، وأحياناً كان </a:t>
            </a:r>
            <a:r>
              <a:rPr lang="ar-AE" dirty="0" smtClean="0">
                <a:hlinkClick r:id="rId9" action="ppaction://hlinkfile" tooltip="الولاة (الصفحة غير موجودة)"/>
              </a:rPr>
              <a:t>الولاة</a:t>
            </a:r>
            <a:r>
              <a:rPr lang="ar-AE" dirty="0" smtClean="0"/>
              <a:t> يشكلون قوات خاصة بهم عرفت بالقوات المحلية, وقد استفاد منهم الولاة في توطيد سلطانهم وتوحيد ولاياتهم.</a:t>
            </a:r>
          </a:p>
          <a:p>
            <a:pPr algn="ctr"/>
            <a:r>
              <a:rPr lang="ar-AE" dirty="0" smtClean="0">
                <a:hlinkClick r:id="rId10" action="ppaction://hlinkfile" tooltip="قوات بحرية"/>
              </a:rPr>
              <a:t>القوات البحرية</a:t>
            </a:r>
            <a:r>
              <a:rPr lang="ar-AE" dirty="0" smtClean="0"/>
              <a:t>: أبدى العثمانيون اهتماماً بالغاً بالقوات البحرية ولا </a:t>
            </a:r>
            <a:r>
              <a:rPr lang="ar-AE" dirty="0" err="1" smtClean="0"/>
              <a:t>سيما</a:t>
            </a:r>
            <a:r>
              <a:rPr lang="ar-AE" dirty="0" smtClean="0"/>
              <a:t> بعد فتح القسطنطينية وقد أنشئ العديد من الترسانات والقواعد البحرية في عهد </a:t>
            </a:r>
            <a:r>
              <a:rPr lang="ar-AE" dirty="0" smtClean="0">
                <a:hlinkClick r:id="rId11" action="ppaction://hlinkfile" tooltip="بايزيد الثاني"/>
              </a:rPr>
              <a:t>السلطان </a:t>
            </a:r>
            <a:r>
              <a:rPr lang="ar-AE" dirty="0" err="1" smtClean="0">
                <a:hlinkClick r:id="rId11" action="ppaction://hlinkfile" tooltip="بايزيد الثاني"/>
              </a:rPr>
              <a:t>بايزيد</a:t>
            </a:r>
            <a:r>
              <a:rPr lang="ar-AE" dirty="0" smtClean="0">
                <a:hlinkClick r:id="rId11" action="ppaction://hlinkfile" tooltip="بايزيد الثاني"/>
              </a:rPr>
              <a:t> الثاني</a:t>
            </a:r>
            <a:r>
              <a:rPr lang="ar-AE" dirty="0" smtClean="0"/>
              <a:t>، ووصل ذلك الاهتمام أوجه بتعين </a:t>
            </a:r>
            <a:r>
              <a:rPr lang="ar-AE" dirty="0" smtClean="0">
                <a:hlinkClick r:id="rId12" action="ppaction://hlinkfile" tooltip="خير الدين بربروس"/>
              </a:rPr>
              <a:t>خير الدين </a:t>
            </a:r>
            <a:r>
              <a:rPr lang="ar-AE" dirty="0" err="1" smtClean="0">
                <a:hlinkClick r:id="rId12" action="ppaction://hlinkfile" tooltip="خير الدين بربروس"/>
              </a:rPr>
              <a:t>بربروس</a:t>
            </a:r>
            <a:r>
              <a:rPr lang="ar-AE" dirty="0" smtClean="0"/>
              <a:t> قائداً أعلى للقوات البحرية في عهد </a:t>
            </a:r>
            <a:r>
              <a:rPr lang="ar-AE" dirty="0" smtClean="0">
                <a:hlinkClick r:id="rId13" action="ppaction://hlinkfile" tooltip="سليمان القانوني"/>
              </a:rPr>
              <a:t>السلطان سليمان القانوني</a:t>
            </a:r>
            <a:r>
              <a:rPr lang="ar-AE" dirty="0" smtClean="0"/>
              <a:t> إذ أصبح الأسطول العثماني في عهده أقوى أسطول في </a:t>
            </a:r>
            <a:r>
              <a:rPr lang="ar-AE" dirty="0" smtClean="0">
                <a:hlinkClick r:id="rId14" action="ppaction://hlinkfile" tooltip="البحر الأبيض المتوسط"/>
              </a:rPr>
              <a:t>البحر الأبيض المتوسط</a:t>
            </a:r>
            <a:r>
              <a:rPr lang="ar-AE" dirty="0" smtClean="0"/>
              <a:t>.</a:t>
            </a:r>
          </a:p>
          <a:p>
            <a:pPr algn="ctr"/>
            <a:r>
              <a:rPr lang="ar-AE" dirty="0" smtClean="0"/>
              <a:t>بالإضافة إلى قوات جوية ظهرت خلال </a:t>
            </a:r>
            <a:r>
              <a:rPr lang="ar-AE" dirty="0" smtClean="0">
                <a:hlinkClick r:id="rId15" action="ppaction://hlinkfile" tooltip="الحرب العالمية الأولى"/>
              </a:rPr>
              <a:t>الحرب العالمية </a:t>
            </a:r>
            <a:r>
              <a:rPr lang="ar-AE" dirty="0" err="1" smtClean="0">
                <a:hlinkClick r:id="rId15" action="ppaction://hlinkfile" tooltip="الحرب العالمية الأولى"/>
              </a:rPr>
              <a:t>الأ</a:t>
            </a:r>
            <a:endParaRPr lang="ar-AE" dirty="0" smtClean="0"/>
          </a:p>
          <a:p>
            <a:pPr algn="ct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AE" dirty="0" smtClean="0"/>
              <a:t>نشيد الجيش العثماني</a:t>
            </a:r>
            <a:endParaRPr lang="en-US" dirty="0"/>
          </a:p>
        </p:txBody>
      </p:sp>
      <p:sp>
        <p:nvSpPr>
          <p:cNvPr id="3" name="Content Placeholder 2"/>
          <p:cNvSpPr>
            <a:spLocks noGrp="1"/>
          </p:cNvSpPr>
          <p:nvPr>
            <p:ph idx="1"/>
          </p:nvPr>
        </p:nvSpPr>
        <p:spPr/>
        <p:txBody>
          <a:bodyPr>
            <a:normAutofit lnSpcReduction="10000"/>
          </a:bodyPr>
          <a:lstStyle/>
          <a:p>
            <a:pPr algn="ctr"/>
            <a:r>
              <a:rPr lang="ar-AE" dirty="0" smtClean="0"/>
              <a:t>هو النشيد الرسمي الذي كان يستعمله الجيش العثماني.. وكانت كلماته (مترجم من </a:t>
            </a:r>
            <a:r>
              <a:rPr lang="ar-AE" dirty="0" smtClean="0">
                <a:hlinkClick r:id="rId2" action="ppaction://hlinkfile" tooltip="التركية"/>
              </a:rPr>
              <a:t>التركية</a:t>
            </a:r>
            <a:r>
              <a:rPr lang="ar-AE" dirty="0" smtClean="0"/>
              <a:t>):</a:t>
            </a:r>
          </a:p>
          <a:p>
            <a:pPr algn="ctr"/>
            <a:r>
              <a:rPr lang="ar-AE" dirty="0" smtClean="0"/>
              <a:t>يا خير جيش... يا خير عسكر</a:t>
            </a:r>
          </a:p>
          <a:p>
            <a:pPr algn="ctr"/>
            <a:r>
              <a:rPr lang="ar-AE" dirty="0" smtClean="0"/>
              <a:t>أنت الشجاع... في البحر فاظفر</a:t>
            </a:r>
          </a:p>
          <a:p>
            <a:pPr algn="ctr"/>
            <a:r>
              <a:rPr lang="ar-AE" dirty="0" smtClean="0"/>
              <a:t>في اليد درع... في اليد خنجر</a:t>
            </a:r>
          </a:p>
          <a:p>
            <a:pPr algn="ctr"/>
            <a:r>
              <a:rPr lang="ar-AE" dirty="0" smtClean="0"/>
              <a:t>سر نحو الأعادي... يا خير عسكر</a:t>
            </a:r>
          </a:p>
          <a:p>
            <a:pPr algn="ctr"/>
            <a:r>
              <a:rPr lang="ar-AE" dirty="0" smtClean="0"/>
              <a:t>لو كان كل شيء... في البحر يُنصَر</a:t>
            </a:r>
          </a:p>
          <a:p>
            <a:pPr algn="ctr"/>
            <a:r>
              <a:rPr lang="ar-AE" dirty="0" smtClean="0"/>
              <a:t>فنحن ننادي... الله أكبر</a:t>
            </a:r>
          </a:p>
          <a:p>
            <a:pPr algn="ctr"/>
            <a:r>
              <a:rPr lang="ar-AE" dirty="0" smtClean="0"/>
              <a:t>الله أكبر... الله أكبر</a:t>
            </a:r>
          </a:p>
          <a:p>
            <a:pPr algn="ctr"/>
            <a:r>
              <a:rPr lang="ar-AE" dirty="0" smtClean="0"/>
              <a:t>وليكن جيشنا... دوماً مُظَفَّر</a:t>
            </a:r>
          </a:p>
          <a:p>
            <a:pPr algn="ct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ar-AE" dirty="0" smtClean="0"/>
              <a:t>نظام الحكم والإدارة العثمانية في الولايات العربية</a:t>
            </a:r>
            <a:endParaRPr lang="en-US" dirty="0"/>
          </a:p>
        </p:txBody>
      </p:sp>
      <p:sp>
        <p:nvSpPr>
          <p:cNvPr id="3" name="Content Placeholder 2"/>
          <p:cNvSpPr>
            <a:spLocks noGrp="1"/>
          </p:cNvSpPr>
          <p:nvPr>
            <p:ph idx="1"/>
          </p:nvPr>
        </p:nvSpPr>
        <p:spPr/>
        <p:txBody>
          <a:bodyPr>
            <a:normAutofit fontScale="77500" lnSpcReduction="20000"/>
          </a:bodyPr>
          <a:lstStyle/>
          <a:p>
            <a:pPr algn="ctr"/>
            <a:r>
              <a:rPr lang="ar-AE" dirty="0" smtClean="0"/>
              <a:t>عندما </a:t>
            </a:r>
            <a:r>
              <a:rPr lang="ar-AE" dirty="0" err="1" smtClean="0"/>
              <a:t>أتسعت</a:t>
            </a:r>
            <a:r>
              <a:rPr lang="ar-AE" dirty="0" smtClean="0"/>
              <a:t> الدولة العثمانية لجأ العثمانيون إلى تقسيمها ولايات. وقسمت الولايات إلى أقسام إدارية صغيرة </a:t>
            </a:r>
            <a:r>
              <a:rPr lang="ar-AE" dirty="0" smtClean="0">
                <a:hlinkClick r:id="rId2" action="ppaction://hlinkfile" tooltip="عرفت بالسنجق (الصفحة غير موجودة)"/>
              </a:rPr>
              <a:t>عرفت بالسنجق</a:t>
            </a:r>
            <a:r>
              <a:rPr lang="ar-AE" dirty="0" smtClean="0"/>
              <a:t> والتي قسمت بدورها إلى أقسام إدارية أصغر سميت با</a:t>
            </a:r>
            <a:r>
              <a:rPr lang="ar-AE" dirty="0" smtClean="0">
                <a:hlinkClick r:id="rId3" action="ppaction://hlinkfile" tooltip="لناحية (الصفحة غير موجودة)"/>
              </a:rPr>
              <a:t>لناحية</a:t>
            </a:r>
            <a:r>
              <a:rPr lang="ar-AE" dirty="0" smtClean="0"/>
              <a:t>.</a:t>
            </a:r>
          </a:p>
          <a:p>
            <a:pPr algn="ctr"/>
            <a:r>
              <a:rPr lang="ar-AE" dirty="0" smtClean="0"/>
              <a:t>ويتشكل الجهاز الإداري للولايات العثمانية من عدد من كبار موظفي الدولة على النحو الأتي:</a:t>
            </a:r>
          </a:p>
          <a:p>
            <a:pPr algn="ctr"/>
            <a:r>
              <a:rPr lang="ar-AE" dirty="0" smtClean="0"/>
              <a:t>1. </a:t>
            </a:r>
            <a:r>
              <a:rPr lang="ar-AE" b="1" dirty="0" smtClean="0"/>
              <a:t>الوالي:</a:t>
            </a:r>
            <a:r>
              <a:rPr lang="ar-AE" dirty="0" smtClean="0"/>
              <a:t> كانت مهمة الوالي أن </a:t>
            </a:r>
            <a:r>
              <a:rPr lang="ar-AE" dirty="0" err="1" smtClean="0"/>
              <a:t>ينوب</a:t>
            </a:r>
            <a:r>
              <a:rPr lang="ar-AE" dirty="0" smtClean="0"/>
              <a:t> عن السلطان في الأمور الإدارية والعسكرية، وحفظ الأمن وجباية الضرائب وإرسال الأموال المفروضة على الولاية إلى خزينة الدولة. كان والي الشام متميزاً عن غيره من الولاة بإضافة </a:t>
            </a:r>
            <a:r>
              <a:rPr lang="ar-AE" dirty="0" err="1" smtClean="0"/>
              <a:t>منصصب</a:t>
            </a:r>
            <a:r>
              <a:rPr lang="ar-AE" dirty="0" smtClean="0"/>
              <a:t> إمارة الحج غليه, وكانت مهمة لأمير الحج لإشراف على قافلة الحج الشامي التي تضم حجاجاً من أنحاء بلاد الشام والأناضول والبلقان وتنطلق القافلة من دمشق مارةً بشرق </a:t>
            </a:r>
            <a:r>
              <a:rPr lang="ar-AE" dirty="0" smtClean="0">
                <a:hlinkClick r:id="rId4" action="ppaction://hlinkfile" tooltip="الأردن"/>
              </a:rPr>
              <a:t>الأردن</a:t>
            </a:r>
            <a:r>
              <a:rPr lang="ar-AE" dirty="0" smtClean="0"/>
              <a:t> إلى الحجاز.</a:t>
            </a:r>
          </a:p>
          <a:p>
            <a:pPr algn="ctr"/>
            <a:r>
              <a:rPr lang="ar-AE" dirty="0" smtClean="0"/>
              <a:t>2. </a:t>
            </a:r>
            <a:r>
              <a:rPr lang="ar-AE" b="1" dirty="0" smtClean="0"/>
              <a:t>السنجق والناحية:</a:t>
            </a:r>
            <a:r>
              <a:rPr lang="ar-AE" dirty="0" smtClean="0"/>
              <a:t> يتولى حكام السنجق </a:t>
            </a:r>
            <a:r>
              <a:rPr lang="ar-AE" dirty="0" err="1" smtClean="0"/>
              <a:t>والناحي</a:t>
            </a:r>
            <a:r>
              <a:rPr lang="ar-AE" dirty="0" smtClean="0"/>
              <a:t> تنفيذ أوامر الوالي والإدارة المركزية وتصريف الأمور الداخلية وحفظ أمن واستقرار الأوضاع من مناطقهم.</a:t>
            </a:r>
          </a:p>
          <a:p>
            <a:pPr algn="ctr"/>
            <a:r>
              <a:rPr lang="ar-AE" dirty="0" smtClean="0"/>
              <a:t>3. </a:t>
            </a:r>
            <a:r>
              <a:rPr lang="ar-AE" b="1" dirty="0" smtClean="0"/>
              <a:t>الدفتردار:</a:t>
            </a:r>
            <a:r>
              <a:rPr lang="ar-AE" dirty="0" smtClean="0"/>
              <a:t> يعين من قبل السلطان مباشرة، ويتمثل دوره الشؤون المالية في الولاية وهو بمثابة أمين الخزينة.</a:t>
            </a:r>
          </a:p>
          <a:p>
            <a:pPr algn="ct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AE" dirty="0" smtClean="0"/>
              <a:t>الحرب الإيطالية 1542-1546</a:t>
            </a:r>
            <a:endParaRPr lang="en-US" dirty="0"/>
          </a:p>
        </p:txBody>
      </p:sp>
      <p:sp>
        <p:nvSpPr>
          <p:cNvPr id="7" name="Content Placeholder 6"/>
          <p:cNvSpPr>
            <a:spLocks noGrp="1"/>
          </p:cNvSpPr>
          <p:nvPr>
            <p:ph idx="1"/>
          </p:nvPr>
        </p:nvSpPr>
        <p:spPr/>
        <p:txBody>
          <a:bodyPr>
            <a:normAutofit fontScale="70000" lnSpcReduction="20000"/>
          </a:bodyPr>
          <a:lstStyle/>
          <a:p>
            <a:pPr algn="ctr"/>
            <a:r>
              <a:rPr lang="ar-AE" b="1" dirty="0" smtClean="0"/>
              <a:t>الحرب الإيطالية 1542-1546</a:t>
            </a:r>
            <a:r>
              <a:rPr lang="ar-AE" dirty="0" smtClean="0"/>
              <a:t> هو صراع حدث في وقت متأخر من </a:t>
            </a:r>
            <a:r>
              <a:rPr lang="ar-AE" dirty="0" smtClean="0">
                <a:hlinkClick r:id="rId2" action="ppaction://hlinkfile" tooltip="الحروب الإيطالية (الصفحة غير موجودة)"/>
              </a:rPr>
              <a:t>الحروب الإيطالية</a:t>
            </a:r>
            <a:r>
              <a:rPr lang="ar-AE" dirty="0" smtClean="0"/>
              <a:t> ، تحالف فيه </a:t>
            </a:r>
            <a:r>
              <a:rPr lang="ar-AE" dirty="0" smtClean="0">
                <a:hlinkClick r:id="rId3" action="ppaction://hlinkfile" tooltip="فرانسيس الأول"/>
              </a:rPr>
              <a:t>فرانسيس الأول</a:t>
            </a:r>
            <a:r>
              <a:rPr lang="ar-AE" dirty="0" smtClean="0"/>
              <a:t> ملك فرنسا ، </a:t>
            </a:r>
            <a:r>
              <a:rPr lang="ar-AE" dirty="0" smtClean="0">
                <a:hlinkClick r:id="rId4" action="ppaction://hlinkfile" tooltip="سليمان القانوني"/>
              </a:rPr>
              <a:t>وسليمان القانوني</a:t>
            </a:r>
            <a:r>
              <a:rPr lang="ar-AE" dirty="0" smtClean="0"/>
              <a:t> من </a:t>
            </a:r>
            <a:r>
              <a:rPr lang="ar-AE" dirty="0" err="1" smtClean="0">
                <a:hlinkClick r:id="rId5" action="ppaction://hlinkfile" tooltip="الامبراطورية العثمانية"/>
              </a:rPr>
              <a:t>الامبراطورية</a:t>
            </a:r>
            <a:r>
              <a:rPr lang="ar-AE" dirty="0" smtClean="0">
                <a:hlinkClick r:id="rId5" action="ppaction://hlinkfile" tooltip="الامبراطورية العثمانية"/>
              </a:rPr>
              <a:t> العثمانية</a:t>
            </a:r>
            <a:r>
              <a:rPr lang="ar-AE" dirty="0" smtClean="0"/>
              <a:t> ضد </a:t>
            </a:r>
            <a:r>
              <a:rPr lang="ar-AE" dirty="0" smtClean="0">
                <a:hlinkClick r:id="rId6" action="ppaction://hlinkfile" tooltip="الإمبراطورية الرومانية المقدسة"/>
              </a:rPr>
              <a:t>الإمبراطور الروماني المقدس</a:t>
            </a:r>
            <a:r>
              <a:rPr lang="ar-AE" dirty="0" smtClean="0"/>
              <a:t> </a:t>
            </a:r>
            <a:r>
              <a:rPr lang="ar-AE" dirty="0" smtClean="0">
                <a:hlinkClick r:id="rId7" action="ppaction://hlinkfile" tooltip="شارل الخامس"/>
              </a:rPr>
              <a:t>شارل الخامس</a:t>
            </a:r>
            <a:r>
              <a:rPr lang="ar-AE" dirty="0" smtClean="0"/>
              <a:t> </a:t>
            </a:r>
            <a:r>
              <a:rPr lang="ar-AE" dirty="0" smtClean="0">
                <a:hlinkClick r:id="rId8" action="ppaction://hlinkfile" tooltip="هنري الثامن ملك إنجلترا"/>
              </a:rPr>
              <a:t>وهنري الثامن</a:t>
            </a:r>
            <a:r>
              <a:rPr lang="ar-AE" dirty="0" smtClean="0"/>
              <a:t> ملك </a:t>
            </a:r>
            <a:r>
              <a:rPr lang="ar-AE" dirty="0" smtClean="0">
                <a:hlinkClick r:id="rId9" action="ppaction://hlinkfile" tooltip="مملكة إنجلترا"/>
              </a:rPr>
              <a:t>مملكة إنجلترا</a:t>
            </a:r>
            <a:r>
              <a:rPr lang="ar-AE" dirty="0" smtClean="0"/>
              <a:t>. شهدت الحرب معارك واسعة النطاق في ايطاليا ، وفرنسا ، </a:t>
            </a:r>
            <a:r>
              <a:rPr lang="ar-AE" dirty="0" err="1" smtClean="0"/>
              <a:t>و</a:t>
            </a:r>
            <a:r>
              <a:rPr lang="ar-AE" dirty="0" smtClean="0"/>
              <a:t> منطقة الأراضي المنخفضة، فضلا عن غزوات اسبانيا وانكلترا ، ولكن ، على الرغم من أن الصراع كان مدمرا </a:t>
            </a:r>
            <a:r>
              <a:rPr lang="ar-AE" dirty="0" err="1" smtClean="0"/>
              <a:t>و</a:t>
            </a:r>
            <a:r>
              <a:rPr lang="ar-AE" dirty="0" smtClean="0"/>
              <a:t> باهظ بالنسبة لكبار المشاركين ، كانت النتيجة غير حاسمة.</a:t>
            </a:r>
          </a:p>
          <a:p>
            <a:pPr algn="ctr"/>
            <a:r>
              <a:rPr lang="ar-AE" dirty="0" smtClean="0"/>
              <a:t>كانت فرنسا ترتبط بعلاقات وثيقة مع الدولة العثمانية في عهد سليمان القانوني؛ ولذلك لم يتأخر السلطان عن تقديم المساعدات الحربية التي طلبها منه فرانسوا الأول ملك فرنسا في أثناء الحرب التي اشتعلت من جديد بينه وبين الإمبراطور شارل الخامس حول "دوقية ميلان" شمال إيطاليا.</a:t>
            </a:r>
          </a:p>
          <a:p>
            <a:pPr algn="ctr"/>
            <a:r>
              <a:rPr lang="ar-AE" dirty="0" smtClean="0"/>
              <a:t>كلّف السلطان القانوني قائده </a:t>
            </a:r>
            <a:r>
              <a:rPr lang="ar-AE" dirty="0" smtClean="0">
                <a:hlinkClick r:id="rId10" action="ppaction://hlinkfile" tooltip="خير الدين بربروس"/>
              </a:rPr>
              <a:t>خير الدين </a:t>
            </a:r>
            <a:r>
              <a:rPr lang="ar-AE" dirty="0" err="1" smtClean="0">
                <a:hlinkClick r:id="rId10" action="ppaction://hlinkfile" tooltip="خير الدين بربروس"/>
              </a:rPr>
              <a:t>بربروس</a:t>
            </a:r>
            <a:r>
              <a:rPr lang="ar-AE" dirty="0" smtClean="0"/>
              <a:t> بقيادة الحملة، وكانت آخر مرة يقود فيها إحدى حملاته ، فغادر </a:t>
            </a:r>
            <a:r>
              <a:rPr lang="ar-AE" dirty="0" smtClean="0">
                <a:hlinkClick r:id="rId11" action="ppaction://hlinkfile" tooltip="إستانبول"/>
              </a:rPr>
              <a:t>إستانبول</a:t>
            </a:r>
            <a:r>
              <a:rPr lang="ar-AE" dirty="0" smtClean="0"/>
              <a:t> في </a:t>
            </a:r>
            <a:r>
              <a:rPr lang="ar-AE" dirty="0" smtClean="0">
                <a:hlinkClick r:id="rId12" action="ppaction://hlinkfile" tooltip="23 صفر"/>
              </a:rPr>
              <a:t>23 صفر</a:t>
            </a:r>
            <a:r>
              <a:rPr lang="ar-AE" dirty="0" smtClean="0"/>
              <a:t> </a:t>
            </a:r>
            <a:r>
              <a:rPr lang="ar-AE" dirty="0" smtClean="0">
                <a:hlinkClick r:id="rId13" action="ppaction://hlinkfile" tooltip="950 هـ"/>
              </a:rPr>
              <a:t>950 هـ</a:t>
            </a:r>
            <a:r>
              <a:rPr lang="ar-AE" dirty="0" smtClean="0"/>
              <a:t> الموافق </a:t>
            </a:r>
            <a:r>
              <a:rPr lang="ar-AE" dirty="0" err="1" smtClean="0"/>
              <a:t>ل</a:t>
            </a:r>
            <a:r>
              <a:rPr lang="ar-AE" dirty="0" smtClean="0"/>
              <a:t> </a:t>
            </a:r>
            <a:r>
              <a:rPr lang="ar-AE" dirty="0" smtClean="0">
                <a:hlinkClick r:id="rId14" action="ppaction://hlinkfile" tooltip="28 مايو"/>
              </a:rPr>
              <a:t>28 مايو</a:t>
            </a:r>
            <a:r>
              <a:rPr lang="ar-AE" dirty="0" smtClean="0"/>
              <a:t> </a:t>
            </a:r>
            <a:r>
              <a:rPr lang="ar-AE" dirty="0" smtClean="0">
                <a:hlinkClick r:id="rId15" action="ppaction://hlinkfile" tooltip="1543"/>
              </a:rPr>
              <a:t>1543</a:t>
            </a:r>
            <a:r>
              <a:rPr lang="ar-AE" dirty="0" smtClean="0"/>
              <a:t> على رأس قوة بحرية كبيرة، استولت وهي في طريقها إلى فرنسا على مدينتي </a:t>
            </a:r>
            <a:r>
              <a:rPr lang="ar-AE" dirty="0" err="1" smtClean="0"/>
              <a:t>مسينة</a:t>
            </a:r>
            <a:r>
              <a:rPr lang="ar-AE" dirty="0" smtClean="0"/>
              <a:t> التابعة </a:t>
            </a:r>
            <a:r>
              <a:rPr lang="ar-AE" dirty="0" smtClean="0">
                <a:hlinkClick r:id="rId16" action="ppaction://hlinkfile" tooltip="صقلية"/>
              </a:rPr>
              <a:t>لصقلية</a:t>
            </a:r>
            <a:r>
              <a:rPr lang="ar-AE" dirty="0" smtClean="0"/>
              <a:t> </a:t>
            </a:r>
            <a:r>
              <a:rPr lang="ar-AE" dirty="0" err="1" smtClean="0"/>
              <a:t>و</a:t>
            </a:r>
            <a:r>
              <a:rPr lang="ar-AE" dirty="0" smtClean="0"/>
              <a:t> </a:t>
            </a:r>
            <a:r>
              <a:rPr lang="ar-AE" dirty="0" err="1" smtClean="0">
                <a:hlinkClick r:id="rId17" action="ppaction://hlinkfile" tooltip="ريجيو (الصفحة غير موجودة)"/>
              </a:rPr>
              <a:t>ريجيو</a:t>
            </a:r>
            <a:r>
              <a:rPr lang="ar-AE" dirty="0" smtClean="0"/>
              <a:t> الإيطالية دون مقاومة، ثم استولت على ميناء </a:t>
            </a:r>
            <a:r>
              <a:rPr lang="ar-AE" dirty="0" err="1" smtClean="0">
                <a:hlinkClick r:id="rId18" action="ppaction://hlinkfile" tooltip="أوستيا"/>
              </a:rPr>
              <a:t>أوستيا</a:t>
            </a:r>
            <a:r>
              <a:rPr lang="ar-AE" dirty="0" smtClean="0"/>
              <a:t> الإيطالي، وواصلت سيرها حتى دخلت ميناء طولون قاعدة البحرية الفرنسية في </a:t>
            </a:r>
            <a:r>
              <a:rPr lang="ar-AE" dirty="0" smtClean="0">
                <a:hlinkClick r:id="rId19" action="ppaction://hlinkfile" tooltip="البحر المتوسط"/>
              </a:rPr>
              <a:t>البحر المتوسط</a:t>
            </a:r>
            <a:r>
              <a:rPr lang="ar-AE" dirty="0" smtClean="0"/>
              <a:t>، ورفعت السفينة الفرنسية الأعلام العثمانية، وأطلقت مدافعها تحية لها، ودخل الأسطول الفرنسي المكون من أربع وأربعين قطعة تحت إمرة خير الدين، وتحرك الأسطولان إلى ميناء "نيس"، ونجحا في استعادة الميناء الفرنسي في </a:t>
            </a:r>
            <a:r>
              <a:rPr lang="ar-AE" dirty="0" smtClean="0">
                <a:hlinkClick r:id="rId20" action="ppaction://hlinkfile" tooltip="21 جمادى الأولى"/>
              </a:rPr>
              <a:t>21 جمادى الأولى</a:t>
            </a:r>
            <a:r>
              <a:rPr lang="ar-AE" dirty="0" smtClean="0"/>
              <a:t> </a:t>
            </a:r>
            <a:r>
              <a:rPr lang="ar-AE" dirty="0" smtClean="0">
                <a:hlinkClick r:id="rId13" action="ppaction://hlinkfile" tooltip="950 هـ"/>
              </a:rPr>
              <a:t>950 هـ</a:t>
            </a:r>
            <a:r>
              <a:rPr lang="ar-AE" dirty="0" smtClean="0"/>
              <a:t> الموافق </a:t>
            </a:r>
            <a:r>
              <a:rPr lang="ar-AE" dirty="0" err="1" smtClean="0"/>
              <a:t>ل</a:t>
            </a:r>
            <a:r>
              <a:rPr lang="ar-AE" dirty="0" smtClean="0"/>
              <a:t> </a:t>
            </a:r>
            <a:r>
              <a:rPr lang="ar-AE" dirty="0" smtClean="0">
                <a:hlinkClick r:id="rId21" action="ppaction://hlinkfile" tooltip="22 أغسطس"/>
              </a:rPr>
              <a:t>22 أغسطس</a:t>
            </a:r>
            <a:r>
              <a:rPr lang="ar-AE" dirty="0" smtClean="0"/>
              <a:t> </a:t>
            </a:r>
            <a:r>
              <a:rPr lang="ar-AE" dirty="0" smtClean="0">
                <a:hlinkClick r:id="rId15" action="ppaction://hlinkfile" tooltip="1543"/>
              </a:rPr>
              <a:t>1543</a:t>
            </a:r>
            <a:r>
              <a:rPr lang="ar-AE" dirty="0" smtClean="0"/>
              <a:t>.</a:t>
            </a:r>
          </a:p>
          <a:p>
            <a:pPr algn="ct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Siege_of_Nice_(1543).jpg"/>
          <p:cNvPicPr>
            <a:picLocks noGrp="1" noChangeAspect="1"/>
          </p:cNvPicPr>
          <p:nvPr>
            <p:ph idx="1"/>
          </p:nvPr>
        </p:nvPicPr>
        <p:blipFill>
          <a:blip r:embed="rId2"/>
          <a:stretch>
            <a:fillRect/>
          </a:stretch>
        </p:blipFill>
        <p:spPr>
          <a:xfrm>
            <a:off x="0" y="0"/>
            <a:ext cx="9144000" cy="68580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AE" dirty="0" smtClean="0"/>
              <a:t>تحالف فرنسي عثماني</a:t>
            </a:r>
            <a:endParaRPr lang="en-US" dirty="0"/>
          </a:p>
        </p:txBody>
      </p:sp>
      <p:sp>
        <p:nvSpPr>
          <p:cNvPr id="3" name="Content Placeholder 2"/>
          <p:cNvSpPr>
            <a:spLocks noGrp="1"/>
          </p:cNvSpPr>
          <p:nvPr>
            <p:ph idx="1"/>
          </p:nvPr>
        </p:nvSpPr>
        <p:spPr/>
        <p:txBody>
          <a:bodyPr>
            <a:normAutofit fontScale="85000" lnSpcReduction="20000"/>
          </a:bodyPr>
          <a:lstStyle/>
          <a:p>
            <a:pPr algn="ctr"/>
            <a:r>
              <a:rPr lang="ar-AE" dirty="0" smtClean="0"/>
              <a:t>نظرًا للعلاقة الحسنة التي كانت تربط السلطان سليمان القانوني بفرانسوا الأول، فقد تم عقد معاهدة بين الدولتين بعد استعادة ميناء </a:t>
            </a:r>
            <a:r>
              <a:rPr lang="ar-AE" dirty="0" smtClean="0">
                <a:hlinkClick r:id="rId2" action="ppaction://hlinkfile" tooltip="نيس"/>
              </a:rPr>
              <a:t>نيس</a:t>
            </a:r>
            <a:r>
              <a:rPr lang="ar-AE" dirty="0" smtClean="0"/>
              <a:t> في </a:t>
            </a:r>
            <a:r>
              <a:rPr lang="ar-AE" dirty="0" smtClean="0">
                <a:hlinkClick r:id="rId3" action="ppaction://hlinkfile" tooltip="16 جمادى الآخرة"/>
              </a:rPr>
              <a:t>16 جمادى الآخرة</a:t>
            </a:r>
            <a:r>
              <a:rPr lang="ar-AE" dirty="0" smtClean="0"/>
              <a:t> </a:t>
            </a:r>
            <a:r>
              <a:rPr lang="ar-AE" dirty="0" smtClean="0">
                <a:hlinkClick r:id="rId4" action="ppaction://hlinkfile" tooltip="950 هـ"/>
              </a:rPr>
              <a:t>950 هـ</a:t>
            </a:r>
            <a:r>
              <a:rPr lang="ar-AE" dirty="0" smtClean="0"/>
              <a:t> الموافق </a:t>
            </a:r>
            <a:r>
              <a:rPr lang="ar-AE" dirty="0" err="1" smtClean="0"/>
              <a:t>ل</a:t>
            </a:r>
            <a:r>
              <a:rPr lang="ar-AE" dirty="0" smtClean="0"/>
              <a:t> </a:t>
            </a:r>
            <a:r>
              <a:rPr lang="ar-AE" dirty="0" smtClean="0">
                <a:hlinkClick r:id="rId5" action="ppaction://hlinkfile" tooltip="16 سبتمبر"/>
              </a:rPr>
              <a:t>16 سبتمبر</a:t>
            </a:r>
            <a:r>
              <a:rPr lang="ar-AE" dirty="0" smtClean="0"/>
              <a:t> </a:t>
            </a:r>
            <a:r>
              <a:rPr lang="ar-AE" dirty="0" smtClean="0">
                <a:hlinkClick r:id="rId6" action="ppaction://hlinkfile" tooltip="1543"/>
              </a:rPr>
              <a:t>1543</a:t>
            </a:r>
            <a:r>
              <a:rPr lang="ar-AE" dirty="0" smtClean="0"/>
              <a:t>، تنازلت فيها فرنسا عن ميناء طولون الفرنسي للإدارة العثمانية، وتحول الميناء الحربي لفرنسا إلى قاعدة حربية إسلامية للدولة العثمانية، التي كانت في حاجة ماسة إليه؛ حيث كان الأسطول العثماني يهاجم في غير هوادة الأهداف العسكرية الإسبانية التي كانت تهدد دول المغرب الأقصى </a:t>
            </a:r>
            <a:r>
              <a:rPr lang="ar-AE" dirty="0" err="1" smtClean="0"/>
              <a:t>و</a:t>
            </a:r>
            <a:r>
              <a:rPr lang="ar-AE" dirty="0" smtClean="0"/>
              <a:t> الأوسط والملاحة في البحر المتوسط.</a:t>
            </a:r>
          </a:p>
          <a:p>
            <a:pPr algn="ctr"/>
            <a:r>
              <a:rPr lang="ar-AE" dirty="0" smtClean="0"/>
              <a:t>وفي الفترة التي تم فيها تسليم ميناء طولون للدولة العثمانية أُخلي الثغر الفرنسي من جميع سكانه بأوامر من الحكومة الفرنسية، وتحول إلى مدينة إسلامية عثمانية، رُفع عليها العلم العثماني، وارتفع الأذان في </a:t>
            </a:r>
            <a:r>
              <a:rPr lang="ar-AE" dirty="0" err="1" smtClean="0"/>
              <a:t>جنبات</a:t>
            </a:r>
            <a:r>
              <a:rPr lang="ar-AE" dirty="0" smtClean="0"/>
              <a:t> المدينة، وظل العثمانيون ثمانية أشهر، شنوا خلالها هجمات بحرية ناجحة بقيادة خير الدين على سواحل إسبانيا وإيطاليا.</a:t>
            </a:r>
          </a:p>
          <a:p>
            <a:pPr algn="ctr"/>
            <a:r>
              <a:rPr lang="ar-AE" dirty="0" smtClean="0"/>
              <a:t/>
            </a:r>
            <a:br>
              <a:rPr lang="ar-AE" dirty="0" smtClean="0"/>
            </a:br>
            <a:endParaRPr lang="ar-AE" dirty="0" smtClean="0"/>
          </a:p>
          <a:p>
            <a:pPr algn="ct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AE" dirty="0" smtClean="0"/>
              <a:t>المراجع</a:t>
            </a:r>
            <a:endParaRPr lang="en-US" dirty="0"/>
          </a:p>
        </p:txBody>
      </p:sp>
      <p:sp>
        <p:nvSpPr>
          <p:cNvPr id="3" name="Content Placeholder 2"/>
          <p:cNvSpPr>
            <a:spLocks noGrp="1"/>
          </p:cNvSpPr>
          <p:nvPr>
            <p:ph idx="1"/>
          </p:nvPr>
        </p:nvSpPr>
        <p:spPr/>
        <p:txBody>
          <a:bodyPr/>
          <a:lstStyle/>
          <a:p>
            <a:pPr algn="ctr">
              <a:buNone/>
            </a:pPr>
            <a:r>
              <a:rPr lang="ar-AE" b="1" dirty="0" smtClean="0"/>
              <a:t>موقع </a:t>
            </a:r>
            <a:r>
              <a:rPr lang="ar-AE" b="1" dirty="0" err="1" smtClean="0"/>
              <a:t>يكيبيديا</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AE" dirty="0" smtClean="0"/>
              <a:t>قيام </a:t>
            </a:r>
            <a:r>
              <a:rPr lang="ar-AE" dirty="0" err="1" smtClean="0"/>
              <a:t>الدوله</a:t>
            </a:r>
            <a:r>
              <a:rPr lang="ar-AE" dirty="0" smtClean="0"/>
              <a:t> </a:t>
            </a:r>
            <a:r>
              <a:rPr lang="ar-AE" dirty="0" err="1" smtClean="0"/>
              <a:t>العثمانيه</a:t>
            </a:r>
            <a:endParaRPr lang="en-US" dirty="0"/>
          </a:p>
        </p:txBody>
      </p:sp>
      <p:pic>
        <p:nvPicPr>
          <p:cNvPr id="4" name="Content Placeholder 3" descr="Karagoez-davul-Hacivat-zurna.jpg"/>
          <p:cNvPicPr>
            <a:picLocks noGrp="1" noChangeAspect="1"/>
          </p:cNvPicPr>
          <p:nvPr>
            <p:ph idx="1"/>
          </p:nvPr>
        </p:nvPicPr>
        <p:blipFill>
          <a:blip r:embed="rId2"/>
          <a:stretch>
            <a:fillRect/>
          </a:stretch>
        </p:blipFill>
        <p:spPr>
          <a:xfrm>
            <a:off x="1857356" y="1500174"/>
            <a:ext cx="5429288" cy="414735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AE" dirty="0" smtClean="0"/>
              <a:t>خريطة </a:t>
            </a:r>
            <a:r>
              <a:rPr lang="ar-AE" dirty="0" err="1" smtClean="0"/>
              <a:t>الدوله</a:t>
            </a:r>
            <a:r>
              <a:rPr lang="ar-AE" dirty="0" smtClean="0"/>
              <a:t> </a:t>
            </a:r>
            <a:r>
              <a:rPr lang="ar-AE" dirty="0" err="1" smtClean="0"/>
              <a:t>العثمانيه</a:t>
            </a:r>
            <a:endParaRPr lang="en-US" dirty="0"/>
          </a:p>
        </p:txBody>
      </p:sp>
      <p:pic>
        <p:nvPicPr>
          <p:cNvPr id="4" name="Content Placeholder 3" descr="622_imgcache.jpg"/>
          <p:cNvPicPr>
            <a:picLocks noGrp="1" noChangeAspect="1"/>
          </p:cNvPicPr>
          <p:nvPr>
            <p:ph idx="1"/>
          </p:nvPr>
        </p:nvPicPr>
        <p:blipFill>
          <a:blip r:embed="rId2"/>
          <a:stretch>
            <a:fillRect/>
          </a:stretch>
        </p:blipFill>
        <p:spPr>
          <a:xfrm>
            <a:off x="857224" y="1500174"/>
            <a:ext cx="7251129" cy="47085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AE" dirty="0" smtClean="0"/>
              <a:t>أصولهم ونشأة الدولة</a:t>
            </a:r>
            <a:endParaRPr lang="en-US" dirty="0"/>
          </a:p>
        </p:txBody>
      </p:sp>
      <p:sp>
        <p:nvSpPr>
          <p:cNvPr id="3" name="Content Placeholder 2"/>
          <p:cNvSpPr>
            <a:spLocks noGrp="1"/>
          </p:cNvSpPr>
          <p:nvPr>
            <p:ph idx="1"/>
          </p:nvPr>
        </p:nvSpPr>
        <p:spPr/>
        <p:txBody>
          <a:bodyPr>
            <a:normAutofit fontScale="85000" lnSpcReduction="20000"/>
          </a:bodyPr>
          <a:lstStyle/>
          <a:p>
            <a:pPr algn="ctr"/>
            <a:r>
              <a:rPr lang="ar-AE" dirty="0" smtClean="0">
                <a:solidFill>
                  <a:schemeClr val="bg1">
                    <a:lumMod val="85000"/>
                    <a:lumOff val="15000"/>
                  </a:schemeClr>
                </a:solidFill>
              </a:rPr>
              <a:t>ينحدر العثمانيون من قبائل (</a:t>
            </a:r>
            <a:r>
              <a:rPr lang="ar-AE" dirty="0" err="1" smtClean="0">
                <a:solidFill>
                  <a:schemeClr val="bg1">
                    <a:lumMod val="85000"/>
                    <a:lumOff val="15000"/>
                  </a:schemeClr>
                </a:solidFill>
                <a:hlinkClick r:id="rId2" tooltip="أوغوز"/>
              </a:rPr>
              <a:t>أوغوز</a:t>
            </a:r>
            <a:r>
              <a:rPr lang="ar-AE" dirty="0" smtClean="0">
                <a:solidFill>
                  <a:schemeClr val="bg1">
                    <a:lumMod val="85000"/>
                    <a:lumOff val="15000"/>
                  </a:schemeClr>
                </a:solidFill>
              </a:rPr>
              <a:t>) </a:t>
            </a:r>
            <a:r>
              <a:rPr lang="ar-AE" dirty="0" smtClean="0">
                <a:solidFill>
                  <a:schemeClr val="bg1">
                    <a:lumMod val="85000"/>
                    <a:lumOff val="15000"/>
                  </a:schemeClr>
                </a:solidFill>
                <a:hlinkClick r:id="rId3" tooltip="تركمان"/>
              </a:rPr>
              <a:t>التركمانية</a:t>
            </a:r>
            <a:r>
              <a:rPr lang="ar-AE" dirty="0" smtClean="0">
                <a:solidFill>
                  <a:schemeClr val="bg1">
                    <a:lumMod val="85000"/>
                    <a:lumOff val="15000"/>
                  </a:schemeClr>
                </a:solidFill>
              </a:rPr>
              <a:t>، مع موجة الغارات </a:t>
            </a:r>
            <a:r>
              <a:rPr lang="ar-AE" dirty="0" smtClean="0">
                <a:solidFill>
                  <a:schemeClr val="bg1">
                    <a:lumMod val="85000"/>
                    <a:lumOff val="15000"/>
                  </a:schemeClr>
                </a:solidFill>
                <a:hlinkClick r:id="rId4" tooltip="مغول"/>
              </a:rPr>
              <a:t>المغولية</a:t>
            </a:r>
            <a:r>
              <a:rPr lang="ar-AE" dirty="0" smtClean="0">
                <a:solidFill>
                  <a:schemeClr val="bg1">
                    <a:lumMod val="85000"/>
                    <a:lumOff val="15000"/>
                  </a:schemeClr>
                </a:solidFill>
              </a:rPr>
              <a:t> تحولوا عن مواطنهم في </a:t>
            </a:r>
            <a:r>
              <a:rPr lang="ar-AE" dirty="0" smtClean="0">
                <a:solidFill>
                  <a:schemeClr val="bg1">
                    <a:lumMod val="85000"/>
                    <a:lumOff val="15000"/>
                  </a:schemeClr>
                </a:solidFill>
                <a:hlinkClick r:id="rId5" tooltip="منغوليا"/>
              </a:rPr>
              <a:t>منغوليا</a:t>
            </a:r>
            <a:r>
              <a:rPr lang="ar-AE" dirty="0" smtClean="0">
                <a:solidFill>
                  <a:schemeClr val="bg1">
                    <a:lumMod val="85000"/>
                    <a:lumOff val="15000"/>
                  </a:schemeClr>
                </a:solidFill>
              </a:rPr>
              <a:t> إلى ناحية الغرب. </a:t>
            </a:r>
            <a:r>
              <a:rPr lang="ar-AE" dirty="0" err="1" smtClean="0">
                <a:solidFill>
                  <a:schemeClr val="bg1">
                    <a:lumMod val="85000"/>
                    <a:lumOff val="15000"/>
                  </a:schemeClr>
                </a:solidFill>
              </a:rPr>
              <a:t>أقامو</a:t>
            </a:r>
            <a:r>
              <a:rPr lang="ar-AE" dirty="0" smtClean="0">
                <a:solidFill>
                  <a:schemeClr val="bg1">
                    <a:lumMod val="85000"/>
                    <a:lumOff val="15000"/>
                  </a:schemeClr>
                </a:solidFill>
              </a:rPr>
              <a:t> منذ </a:t>
            </a:r>
            <a:r>
              <a:rPr lang="ar-AE" dirty="0" smtClean="0">
                <a:solidFill>
                  <a:schemeClr val="bg1">
                    <a:lumMod val="85000"/>
                    <a:lumOff val="15000"/>
                  </a:schemeClr>
                </a:solidFill>
                <a:hlinkClick r:id="rId6" tooltip="1237"/>
              </a:rPr>
              <a:t>1237م</a:t>
            </a:r>
            <a:r>
              <a:rPr lang="ar-AE" dirty="0" smtClean="0">
                <a:solidFill>
                  <a:schemeClr val="bg1">
                    <a:lumMod val="85000"/>
                    <a:lumOff val="15000"/>
                  </a:schemeClr>
                </a:solidFill>
              </a:rPr>
              <a:t> إمارة حربية في </a:t>
            </a:r>
            <a:r>
              <a:rPr lang="ar-AE" dirty="0" err="1" smtClean="0">
                <a:solidFill>
                  <a:schemeClr val="bg1">
                    <a:lumMod val="85000"/>
                    <a:lumOff val="15000"/>
                  </a:schemeClr>
                </a:solidFill>
                <a:hlinkClick r:id="rId7" tooltip="بتيينيا (الصفحة غير موجودة)"/>
              </a:rPr>
              <a:t>بتيينيا</a:t>
            </a:r>
            <a:r>
              <a:rPr lang="ar-AE" dirty="0" smtClean="0">
                <a:solidFill>
                  <a:schemeClr val="bg1">
                    <a:lumMod val="85000"/>
                    <a:lumOff val="15000"/>
                  </a:schemeClr>
                </a:solidFill>
              </a:rPr>
              <a:t> (شمال </a:t>
            </a:r>
            <a:r>
              <a:rPr lang="ar-AE" dirty="0" smtClean="0">
                <a:solidFill>
                  <a:schemeClr val="bg1">
                    <a:lumMod val="85000"/>
                    <a:lumOff val="15000"/>
                  </a:schemeClr>
                </a:solidFill>
                <a:hlinkClick r:id="rId8" tooltip="أناضول"/>
              </a:rPr>
              <a:t>الأناضول</a:t>
            </a:r>
            <a:r>
              <a:rPr lang="ar-AE" dirty="0" smtClean="0">
                <a:solidFill>
                  <a:schemeClr val="bg1">
                    <a:lumMod val="85000"/>
                    <a:lumOff val="15000"/>
                  </a:schemeClr>
                </a:solidFill>
              </a:rPr>
              <a:t>، ومقابل جزر </a:t>
            </a:r>
            <a:r>
              <a:rPr lang="ar-AE" dirty="0" err="1" smtClean="0">
                <a:solidFill>
                  <a:schemeClr val="bg1">
                    <a:lumMod val="85000"/>
                    <a:lumOff val="15000"/>
                  </a:schemeClr>
                </a:solidFill>
                <a:hlinkClick r:id="rId9" tooltip="قرم"/>
              </a:rPr>
              <a:t>القرم</a:t>
            </a:r>
            <a:r>
              <a:rPr lang="ar-AE" dirty="0" smtClean="0">
                <a:solidFill>
                  <a:schemeClr val="bg1">
                    <a:lumMod val="85000"/>
                    <a:lumOff val="15000"/>
                  </a:schemeClr>
                </a:solidFill>
              </a:rPr>
              <a:t>). تمكنوا بعدها من إزاحة </a:t>
            </a:r>
            <a:r>
              <a:rPr lang="ar-AE" dirty="0" smtClean="0">
                <a:solidFill>
                  <a:schemeClr val="bg1">
                    <a:lumMod val="85000"/>
                    <a:lumOff val="15000"/>
                  </a:schemeClr>
                </a:solidFill>
                <a:hlinkClick r:id="rId10" tooltip="سلاجقة"/>
              </a:rPr>
              <a:t>السلاجقة</a:t>
            </a:r>
            <a:r>
              <a:rPr lang="ar-AE" dirty="0" smtClean="0">
                <a:solidFill>
                  <a:schemeClr val="bg1">
                    <a:lumMod val="85000"/>
                    <a:lumOff val="15000"/>
                  </a:schemeClr>
                </a:solidFill>
              </a:rPr>
              <a:t> عن منطقة الأناضول. في عهد السلطان </a:t>
            </a:r>
            <a:r>
              <a:rPr lang="ar-AE" dirty="0" smtClean="0">
                <a:solidFill>
                  <a:schemeClr val="bg1">
                    <a:lumMod val="85000"/>
                    <a:lumOff val="15000"/>
                  </a:schemeClr>
                </a:solidFill>
                <a:hlinkClick r:id="rId11" tooltip="عثمان بن أرطغل"/>
              </a:rPr>
              <a:t>عثمان الأول</a:t>
            </a:r>
            <a:r>
              <a:rPr lang="ar-AE" dirty="0" smtClean="0">
                <a:solidFill>
                  <a:schemeClr val="bg1">
                    <a:lumMod val="85000"/>
                    <a:lumOff val="15000"/>
                  </a:schemeClr>
                </a:solidFill>
              </a:rPr>
              <a:t> (</a:t>
            </a:r>
            <a:r>
              <a:rPr lang="ar-AE" dirty="0" smtClean="0">
                <a:solidFill>
                  <a:schemeClr val="bg1">
                    <a:lumMod val="85000"/>
                    <a:lumOff val="15000"/>
                  </a:schemeClr>
                </a:solidFill>
                <a:hlinkClick r:id="rId11" tooltip="عثمان بن أرطغل"/>
              </a:rPr>
              <a:t>عثمان بن </a:t>
            </a:r>
            <a:r>
              <a:rPr lang="ar-AE" dirty="0" err="1" smtClean="0">
                <a:solidFill>
                  <a:schemeClr val="bg1">
                    <a:lumMod val="85000"/>
                    <a:lumOff val="15000"/>
                  </a:schemeClr>
                </a:solidFill>
                <a:hlinkClick r:id="rId11" tooltip="عثمان بن أرطغل"/>
              </a:rPr>
              <a:t>ارطغل</a:t>
            </a:r>
            <a:r>
              <a:rPr lang="ar-AE" dirty="0" smtClean="0">
                <a:solidFill>
                  <a:schemeClr val="bg1">
                    <a:lumMod val="85000"/>
                    <a:lumOff val="15000"/>
                  </a:schemeClr>
                </a:solidFill>
              </a:rPr>
              <a:t>) (</a:t>
            </a:r>
            <a:r>
              <a:rPr lang="ar-AE" dirty="0" smtClean="0">
                <a:solidFill>
                  <a:schemeClr val="bg1">
                    <a:lumMod val="85000"/>
                    <a:lumOff val="15000"/>
                  </a:schemeClr>
                </a:solidFill>
                <a:hlinkClick r:id="rId12" tooltip="1280"/>
              </a:rPr>
              <a:t>1280</a:t>
            </a:r>
            <a:r>
              <a:rPr lang="ar-AE" dirty="0" smtClean="0">
                <a:solidFill>
                  <a:schemeClr val="bg1">
                    <a:lumMod val="85000"/>
                    <a:lumOff val="15000"/>
                  </a:schemeClr>
                </a:solidFill>
              </a:rPr>
              <a:t>-</a:t>
            </a:r>
            <a:r>
              <a:rPr lang="ar-AE" dirty="0" smtClean="0">
                <a:solidFill>
                  <a:schemeClr val="bg1">
                    <a:lumMod val="85000"/>
                    <a:lumOff val="15000"/>
                  </a:schemeClr>
                </a:solidFill>
                <a:hlinkClick r:id="rId13" tooltip="1300"/>
              </a:rPr>
              <a:t>1300</a:t>
            </a:r>
            <a:r>
              <a:rPr lang="ar-AE" dirty="0" smtClean="0">
                <a:solidFill>
                  <a:schemeClr val="bg1">
                    <a:lumMod val="85000"/>
                    <a:lumOff val="15000"/>
                  </a:schemeClr>
                </a:solidFill>
              </a:rPr>
              <a:t> </a:t>
            </a:r>
            <a:r>
              <a:rPr lang="ar-AE" dirty="0" err="1" smtClean="0">
                <a:solidFill>
                  <a:schemeClr val="bg1">
                    <a:lumMod val="85000"/>
                    <a:lumOff val="15000"/>
                  </a:schemeClr>
                </a:solidFill>
              </a:rPr>
              <a:t>م</a:t>
            </a:r>
            <a:r>
              <a:rPr lang="ar-AE" dirty="0" smtClean="0">
                <a:solidFill>
                  <a:schemeClr val="bg1">
                    <a:lumMod val="85000"/>
                    <a:lumOff val="15000"/>
                  </a:schemeClr>
                </a:solidFill>
              </a:rPr>
              <a:t>)، والذي حملت الأسرة اسمه، ثم خلفاءه من بعده، توسعت المملكة على حساب مملكة </a:t>
            </a:r>
            <a:r>
              <a:rPr lang="ar-AE" dirty="0" smtClean="0">
                <a:solidFill>
                  <a:schemeClr val="bg1">
                    <a:lumMod val="85000"/>
                    <a:lumOff val="15000"/>
                  </a:schemeClr>
                </a:solidFill>
                <a:hlinkClick r:id="rId14" tooltip="بيزنطة"/>
              </a:rPr>
              <a:t>بيزنطة</a:t>
            </a:r>
            <a:r>
              <a:rPr lang="ar-AE" dirty="0" smtClean="0">
                <a:solidFill>
                  <a:schemeClr val="bg1">
                    <a:lumMod val="85000"/>
                    <a:lumOff val="15000"/>
                  </a:schemeClr>
                </a:solidFill>
              </a:rPr>
              <a:t> (احتلال </a:t>
            </a:r>
            <a:r>
              <a:rPr lang="ar-AE" dirty="0" smtClean="0">
                <a:solidFill>
                  <a:schemeClr val="bg1">
                    <a:lumMod val="85000"/>
                    <a:lumOff val="15000"/>
                  </a:schemeClr>
                </a:solidFill>
                <a:hlinkClick r:id="rId15" tooltip="بورصة (توضيح)"/>
              </a:rPr>
              <a:t>بورصة</a:t>
            </a:r>
            <a:r>
              <a:rPr lang="ar-AE" dirty="0" smtClean="0">
                <a:solidFill>
                  <a:schemeClr val="bg1">
                    <a:lumMod val="85000"/>
                    <a:lumOff val="15000"/>
                  </a:schemeClr>
                </a:solidFill>
              </a:rPr>
              <a:t>: 1376 </a:t>
            </a:r>
            <a:r>
              <a:rPr lang="ar-AE" dirty="0" err="1" smtClean="0">
                <a:solidFill>
                  <a:schemeClr val="bg1">
                    <a:lumMod val="85000"/>
                    <a:lumOff val="15000"/>
                  </a:schemeClr>
                </a:solidFill>
              </a:rPr>
              <a:t>م</a:t>
            </a:r>
            <a:r>
              <a:rPr lang="ar-AE" dirty="0" smtClean="0">
                <a:solidFill>
                  <a:schemeClr val="bg1">
                    <a:lumMod val="85000"/>
                    <a:lumOff val="15000"/>
                  </a:schemeClr>
                </a:solidFill>
              </a:rPr>
              <a:t>، </a:t>
            </a:r>
            <a:r>
              <a:rPr lang="ar-AE" dirty="0" err="1" smtClean="0">
                <a:solidFill>
                  <a:schemeClr val="bg1">
                    <a:lumMod val="85000"/>
                    <a:lumOff val="15000"/>
                  </a:schemeClr>
                </a:solidFill>
              </a:rPr>
              <a:t>إدرين</a:t>
            </a:r>
            <a:r>
              <a:rPr lang="ar-AE" dirty="0" smtClean="0">
                <a:solidFill>
                  <a:schemeClr val="bg1">
                    <a:lumMod val="85000"/>
                    <a:lumOff val="15000"/>
                  </a:schemeClr>
                </a:solidFill>
              </a:rPr>
              <a:t>: </a:t>
            </a:r>
            <a:r>
              <a:rPr lang="ar-AE" dirty="0" smtClean="0">
                <a:solidFill>
                  <a:schemeClr val="bg1">
                    <a:lumMod val="85000"/>
                    <a:lumOff val="15000"/>
                  </a:schemeClr>
                </a:solidFill>
                <a:hlinkClick r:id="rId16" tooltip="1361"/>
              </a:rPr>
              <a:t>1361</a:t>
            </a:r>
            <a:r>
              <a:rPr lang="ar-AE" dirty="0" smtClean="0">
                <a:solidFill>
                  <a:schemeClr val="bg1">
                    <a:lumMod val="85000"/>
                    <a:lumOff val="15000"/>
                  </a:schemeClr>
                </a:solidFill>
              </a:rPr>
              <a:t> </a:t>
            </a:r>
            <a:r>
              <a:rPr lang="ar-AE" dirty="0" err="1" smtClean="0">
                <a:solidFill>
                  <a:schemeClr val="bg1">
                    <a:lumMod val="85000"/>
                    <a:lumOff val="15000"/>
                  </a:schemeClr>
                </a:solidFill>
              </a:rPr>
              <a:t>م</a:t>
            </a:r>
            <a:r>
              <a:rPr lang="ar-AE" dirty="0" smtClean="0">
                <a:solidFill>
                  <a:schemeClr val="bg1">
                    <a:lumMod val="85000"/>
                    <a:lumOff val="15000"/>
                  </a:schemeClr>
                </a:solidFill>
              </a:rPr>
              <a:t>). سنة </a:t>
            </a:r>
            <a:r>
              <a:rPr lang="ar-AE" dirty="0" smtClean="0">
                <a:solidFill>
                  <a:schemeClr val="bg1">
                    <a:lumMod val="85000"/>
                    <a:lumOff val="15000"/>
                  </a:schemeClr>
                </a:solidFill>
                <a:hlinkClick r:id="rId17" tooltip="1354"/>
              </a:rPr>
              <a:t>1354</a:t>
            </a:r>
            <a:r>
              <a:rPr lang="ar-AE" dirty="0" smtClean="0">
                <a:solidFill>
                  <a:schemeClr val="bg1">
                    <a:lumMod val="85000"/>
                    <a:lumOff val="15000"/>
                  </a:schemeClr>
                </a:solidFill>
              </a:rPr>
              <a:t> </a:t>
            </a:r>
            <a:r>
              <a:rPr lang="ar-AE" dirty="0" err="1" smtClean="0">
                <a:solidFill>
                  <a:schemeClr val="bg1">
                    <a:lumMod val="85000"/>
                    <a:lumOff val="15000"/>
                  </a:schemeClr>
                </a:solidFill>
              </a:rPr>
              <a:t>م</a:t>
            </a:r>
            <a:r>
              <a:rPr lang="ar-AE" dirty="0" smtClean="0">
                <a:solidFill>
                  <a:schemeClr val="bg1">
                    <a:lumMod val="85000"/>
                    <a:lumOff val="15000"/>
                  </a:schemeClr>
                </a:solidFill>
              </a:rPr>
              <a:t> وضع العثمانيون أقدامهم لأول مرة على أرض </a:t>
            </a:r>
            <a:r>
              <a:rPr lang="ar-AE" dirty="0" smtClean="0">
                <a:solidFill>
                  <a:schemeClr val="bg1">
                    <a:lumMod val="85000"/>
                    <a:lumOff val="15000"/>
                  </a:schemeClr>
                </a:solidFill>
                <a:hlinkClick r:id="rId18" tooltip="البلقان"/>
              </a:rPr>
              <a:t>البلقان</a:t>
            </a:r>
            <a:r>
              <a:rPr lang="ar-AE" dirty="0" smtClean="0">
                <a:solidFill>
                  <a:schemeClr val="bg1">
                    <a:lumMod val="85000"/>
                    <a:lumOff val="15000"/>
                  </a:schemeClr>
                </a:solidFill>
              </a:rPr>
              <a:t>. كانت مدينة </a:t>
            </a:r>
            <a:r>
              <a:rPr lang="ar-AE" dirty="0" err="1" smtClean="0">
                <a:solidFill>
                  <a:schemeClr val="bg1">
                    <a:lumMod val="85000"/>
                    <a:lumOff val="15000"/>
                  </a:schemeClr>
                </a:solidFill>
              </a:rPr>
              <a:t>غاليبولي</a:t>
            </a:r>
            <a:r>
              <a:rPr lang="ar-AE" dirty="0" smtClean="0">
                <a:solidFill>
                  <a:schemeClr val="bg1">
                    <a:lumMod val="85000"/>
                    <a:lumOff val="15000"/>
                  </a:schemeClr>
                </a:solidFill>
              </a:rPr>
              <a:t> (في </a:t>
            </a:r>
            <a:r>
              <a:rPr lang="ar-AE" dirty="0" smtClean="0">
                <a:solidFill>
                  <a:schemeClr val="bg1">
                    <a:lumMod val="85000"/>
                    <a:lumOff val="15000"/>
                  </a:schemeClr>
                </a:solidFill>
                <a:hlinkClick r:id="rId19" tooltip="تركيا"/>
              </a:rPr>
              <a:t>تركية</a:t>
            </a:r>
            <a:r>
              <a:rPr lang="ar-AE" dirty="0" smtClean="0">
                <a:solidFill>
                  <a:schemeClr val="bg1">
                    <a:lumMod val="85000"/>
                    <a:lumOff val="15000"/>
                  </a:schemeClr>
                </a:solidFill>
              </a:rPr>
              <a:t>) قاعدتهم الأولى. شكل العثمانيون وحدات خاصة عرفت باسم </a:t>
            </a:r>
            <a:r>
              <a:rPr lang="ar-AE" dirty="0" smtClean="0">
                <a:solidFill>
                  <a:schemeClr val="bg1">
                    <a:lumMod val="85000"/>
                    <a:lumOff val="15000"/>
                  </a:schemeClr>
                </a:solidFill>
                <a:hlinkClick r:id="rId20" tooltip="إنكشارية"/>
              </a:rPr>
              <a:t>الإنكشارية</a:t>
            </a:r>
            <a:r>
              <a:rPr lang="ar-AE" dirty="0" smtClean="0">
                <a:solidFill>
                  <a:schemeClr val="bg1">
                    <a:lumMod val="85000"/>
                    <a:lumOff val="15000"/>
                  </a:schemeClr>
                </a:solidFill>
              </a:rPr>
              <a:t> (كان أكثر أعضاءها من منطقة </a:t>
            </a:r>
            <a:r>
              <a:rPr lang="ar-AE" dirty="0" smtClean="0">
                <a:solidFill>
                  <a:schemeClr val="bg1">
                    <a:lumMod val="85000"/>
                    <a:lumOff val="15000"/>
                  </a:schemeClr>
                </a:solidFill>
                <a:hlinkClick r:id="rId18" tooltip="البلقان"/>
              </a:rPr>
              <a:t>البلقان</a:t>
            </a:r>
            <a:r>
              <a:rPr lang="ar-AE" dirty="0" smtClean="0">
                <a:solidFill>
                  <a:schemeClr val="bg1">
                    <a:lumMod val="85000"/>
                    <a:lumOff val="15000"/>
                  </a:schemeClr>
                </a:solidFill>
              </a:rPr>
              <a:t>). تمكنوا بفضل هذه القوات الجديدة من التوسع سريعا في </a:t>
            </a:r>
            <a:r>
              <a:rPr lang="ar-AE" dirty="0" smtClean="0">
                <a:solidFill>
                  <a:schemeClr val="bg1">
                    <a:lumMod val="85000"/>
                    <a:lumOff val="15000"/>
                  </a:schemeClr>
                </a:solidFill>
                <a:hlinkClick r:id="rId18" tooltip="البلقان"/>
              </a:rPr>
              <a:t>البلقان</a:t>
            </a:r>
            <a:r>
              <a:rPr lang="ar-AE" dirty="0" smtClean="0">
                <a:solidFill>
                  <a:schemeClr val="bg1">
                    <a:lumMod val="85000"/>
                    <a:lumOff val="15000"/>
                  </a:schemeClr>
                </a:solidFill>
              </a:rPr>
              <a:t> </a:t>
            </a:r>
            <a:r>
              <a:rPr lang="ar-AE" dirty="0" smtClean="0">
                <a:solidFill>
                  <a:schemeClr val="bg1">
                    <a:lumMod val="85000"/>
                    <a:lumOff val="15000"/>
                  </a:schemeClr>
                </a:solidFill>
                <a:hlinkClick r:id="rId8" tooltip="أناضول"/>
              </a:rPr>
              <a:t>والأناضول</a:t>
            </a:r>
            <a:r>
              <a:rPr lang="ar-AE" dirty="0" smtClean="0">
                <a:solidFill>
                  <a:schemeClr val="bg1">
                    <a:lumMod val="85000"/>
                    <a:lumOff val="15000"/>
                  </a:schemeClr>
                </a:solidFill>
              </a:rPr>
              <a:t> معا (معركة </a:t>
            </a:r>
            <a:r>
              <a:rPr lang="ar-AE" dirty="0" err="1" smtClean="0">
                <a:solidFill>
                  <a:schemeClr val="bg1">
                    <a:lumMod val="85000"/>
                    <a:lumOff val="15000"/>
                  </a:schemeClr>
                </a:solidFill>
              </a:rPr>
              <a:t>نيكبوليس</a:t>
            </a:r>
            <a:r>
              <a:rPr lang="ar-AE" dirty="0" smtClean="0">
                <a:solidFill>
                  <a:schemeClr val="bg1">
                    <a:lumMod val="85000"/>
                    <a:lumOff val="15000"/>
                  </a:schemeClr>
                </a:solidFill>
              </a:rPr>
              <a:t>: </a:t>
            </a:r>
            <a:r>
              <a:rPr lang="ar-AE" dirty="0" smtClean="0">
                <a:solidFill>
                  <a:schemeClr val="bg1">
                    <a:lumMod val="85000"/>
                    <a:lumOff val="15000"/>
                  </a:schemeClr>
                </a:solidFill>
                <a:hlinkClick r:id="rId21" tooltip="1389"/>
              </a:rPr>
              <a:t>1389</a:t>
            </a:r>
            <a:r>
              <a:rPr lang="ar-AE" dirty="0" smtClean="0">
                <a:solidFill>
                  <a:schemeClr val="bg1">
                    <a:lumMod val="85000"/>
                    <a:lumOff val="15000"/>
                  </a:schemeClr>
                </a:solidFill>
              </a:rPr>
              <a:t> </a:t>
            </a:r>
            <a:r>
              <a:rPr lang="ar-AE" dirty="0" err="1" smtClean="0">
                <a:solidFill>
                  <a:schemeClr val="bg1">
                    <a:lumMod val="85000"/>
                    <a:lumOff val="15000"/>
                  </a:schemeClr>
                </a:solidFill>
              </a:rPr>
              <a:t>م</a:t>
            </a:r>
            <a:r>
              <a:rPr lang="ar-AE" dirty="0" smtClean="0">
                <a:solidFill>
                  <a:schemeClr val="bg1">
                    <a:lumMod val="85000"/>
                    <a:lumOff val="15000"/>
                  </a:schemeClr>
                </a:solidFill>
              </a:rPr>
              <a:t>). إلا أنهم منوا بهزيمة أمام قوات </a:t>
            </a:r>
            <a:r>
              <a:rPr lang="ar-AE" dirty="0" err="1" smtClean="0">
                <a:solidFill>
                  <a:schemeClr val="bg1">
                    <a:lumMod val="85000"/>
                    <a:lumOff val="15000"/>
                  </a:schemeClr>
                </a:solidFill>
                <a:hlinkClick r:id="rId22" tooltip="تيمورلنك"/>
              </a:rPr>
              <a:t>تيمورلنك</a:t>
            </a:r>
            <a:r>
              <a:rPr lang="ar-AE" dirty="0" smtClean="0">
                <a:solidFill>
                  <a:schemeClr val="bg1">
                    <a:lumMod val="85000"/>
                    <a:lumOff val="15000"/>
                  </a:schemeClr>
                </a:solidFill>
              </a:rPr>
              <a:t> في </a:t>
            </a:r>
            <a:r>
              <a:rPr lang="ar-AE" dirty="0" smtClean="0">
                <a:solidFill>
                  <a:schemeClr val="bg1">
                    <a:lumMod val="85000"/>
                    <a:lumOff val="15000"/>
                  </a:schemeClr>
                </a:solidFill>
                <a:hlinkClick r:id="rId23" tooltip="أنقرة"/>
              </a:rPr>
              <a:t>أنقرة</a:t>
            </a:r>
            <a:r>
              <a:rPr lang="ar-AE" dirty="0" smtClean="0">
                <a:solidFill>
                  <a:schemeClr val="bg1">
                    <a:lumMod val="85000"/>
                    <a:lumOff val="15000"/>
                  </a:schemeClr>
                </a:solidFill>
              </a:rPr>
              <a:t> سنة </a:t>
            </a:r>
            <a:r>
              <a:rPr lang="ar-AE" dirty="0" smtClean="0">
                <a:solidFill>
                  <a:schemeClr val="bg1">
                    <a:lumMod val="85000"/>
                    <a:lumOff val="15000"/>
                  </a:schemeClr>
                </a:solidFill>
                <a:hlinkClick r:id="rId24" tooltip="1402"/>
              </a:rPr>
              <a:t>1402</a:t>
            </a:r>
            <a:r>
              <a:rPr lang="ar-AE" dirty="0" smtClean="0">
                <a:solidFill>
                  <a:schemeClr val="bg1">
                    <a:lumMod val="85000"/>
                    <a:lumOff val="15000"/>
                  </a:schemeClr>
                </a:solidFill>
              </a:rPr>
              <a:t> </a:t>
            </a:r>
            <a:r>
              <a:rPr lang="ar-AE" dirty="0" err="1" smtClean="0">
                <a:solidFill>
                  <a:schemeClr val="bg1">
                    <a:lumMod val="85000"/>
                    <a:lumOff val="15000"/>
                  </a:schemeClr>
                </a:solidFill>
              </a:rPr>
              <a:t>م</a:t>
            </a:r>
            <a:r>
              <a:rPr lang="ar-AE" dirty="0" smtClean="0">
                <a:solidFill>
                  <a:schemeClr val="bg1">
                    <a:lumMod val="85000"/>
                    <a:lumOff val="15000"/>
                  </a:schemeClr>
                </a:solidFill>
              </a:rPr>
              <a:t>. تلت هذه الهزيمة فترة اضطرابات وقلاقل سياسية. استعادت الدولة توازنها وتواصلت سياسة التوسع في عهد </a:t>
            </a:r>
            <a:r>
              <a:rPr lang="ar-AE" dirty="0" smtClean="0">
                <a:solidFill>
                  <a:schemeClr val="bg1">
                    <a:lumMod val="85000"/>
                    <a:lumOff val="15000"/>
                  </a:schemeClr>
                </a:solidFill>
                <a:hlinkClick r:id="rId25" tooltip="مراد الثاني"/>
              </a:rPr>
              <a:t>مراد الثاني</a:t>
            </a:r>
            <a:r>
              <a:rPr lang="ar-AE" dirty="0" smtClean="0">
                <a:solidFill>
                  <a:schemeClr val="bg1">
                    <a:lumMod val="85000"/>
                    <a:lumOff val="15000"/>
                  </a:schemeClr>
                </a:solidFill>
              </a:rPr>
              <a:t> (</a:t>
            </a:r>
            <a:r>
              <a:rPr lang="ar-AE" dirty="0" smtClean="0">
                <a:solidFill>
                  <a:schemeClr val="bg1">
                    <a:lumMod val="85000"/>
                    <a:lumOff val="15000"/>
                  </a:schemeClr>
                </a:solidFill>
                <a:hlinkClick r:id="rId26" tooltip="1421"/>
              </a:rPr>
              <a:t>1421</a:t>
            </a:r>
            <a:r>
              <a:rPr lang="ar-AE" dirty="0" smtClean="0">
                <a:solidFill>
                  <a:schemeClr val="bg1">
                    <a:lumMod val="85000"/>
                    <a:lumOff val="15000"/>
                  </a:schemeClr>
                </a:solidFill>
              </a:rPr>
              <a:t>-</a:t>
            </a:r>
            <a:r>
              <a:rPr lang="ar-AE" dirty="0" smtClean="0">
                <a:solidFill>
                  <a:schemeClr val="bg1">
                    <a:lumMod val="85000"/>
                    <a:lumOff val="15000"/>
                  </a:schemeClr>
                </a:solidFill>
                <a:hlinkClick r:id="rId27" tooltip="1451"/>
              </a:rPr>
              <a:t>1451</a:t>
            </a:r>
            <a:r>
              <a:rPr lang="ar-AE" dirty="0" smtClean="0">
                <a:solidFill>
                  <a:schemeClr val="bg1">
                    <a:lumMod val="85000"/>
                    <a:lumOff val="15000"/>
                  </a:schemeClr>
                </a:solidFill>
              </a:rPr>
              <a:t> </a:t>
            </a:r>
            <a:r>
              <a:rPr lang="ar-AE" dirty="0" err="1" smtClean="0">
                <a:solidFill>
                  <a:schemeClr val="bg1">
                    <a:lumMod val="85000"/>
                    <a:lumOff val="15000"/>
                  </a:schemeClr>
                </a:solidFill>
              </a:rPr>
              <a:t>م</a:t>
            </a:r>
            <a:r>
              <a:rPr lang="ar-AE" dirty="0" smtClean="0">
                <a:solidFill>
                  <a:schemeClr val="bg1">
                    <a:lumMod val="85000"/>
                    <a:lumOff val="15000"/>
                  </a:schemeClr>
                </a:solidFill>
              </a:rPr>
              <a:t>) ثم </a:t>
            </a:r>
            <a:r>
              <a:rPr lang="ar-AE" dirty="0" smtClean="0">
                <a:solidFill>
                  <a:schemeClr val="bg1">
                    <a:lumMod val="85000"/>
                    <a:lumOff val="15000"/>
                  </a:schemeClr>
                </a:solidFill>
                <a:hlinkClick r:id="rId28" tooltip="محمد الفاتح"/>
              </a:rPr>
              <a:t>محمد الفاتح</a:t>
            </a:r>
            <a:r>
              <a:rPr lang="ar-AE" dirty="0" smtClean="0">
                <a:solidFill>
                  <a:schemeClr val="bg1">
                    <a:lumMod val="85000"/>
                    <a:lumOff val="15000"/>
                  </a:schemeClr>
                </a:solidFill>
              </a:rPr>
              <a:t> (</a:t>
            </a:r>
            <a:r>
              <a:rPr lang="ar-AE" dirty="0" smtClean="0">
                <a:solidFill>
                  <a:schemeClr val="bg1">
                    <a:lumMod val="85000"/>
                    <a:lumOff val="15000"/>
                  </a:schemeClr>
                </a:solidFill>
                <a:hlinkClick r:id="rId27" tooltip="1451"/>
              </a:rPr>
              <a:t>1451</a:t>
            </a:r>
            <a:r>
              <a:rPr lang="ar-AE" dirty="0" smtClean="0">
                <a:solidFill>
                  <a:schemeClr val="bg1">
                    <a:lumMod val="85000"/>
                    <a:lumOff val="15000"/>
                  </a:schemeClr>
                </a:solidFill>
              </a:rPr>
              <a:t>-</a:t>
            </a:r>
            <a:r>
              <a:rPr lang="ar-AE" dirty="0" smtClean="0">
                <a:solidFill>
                  <a:schemeClr val="bg1">
                    <a:lumMod val="85000"/>
                    <a:lumOff val="15000"/>
                  </a:schemeClr>
                </a:solidFill>
                <a:hlinkClick r:id="rId29" tooltip="1481"/>
              </a:rPr>
              <a:t>1481</a:t>
            </a:r>
            <a:r>
              <a:rPr lang="ar-AE" dirty="0" smtClean="0">
                <a:solidFill>
                  <a:schemeClr val="bg1">
                    <a:lumMod val="85000"/>
                    <a:lumOff val="15000"/>
                  </a:schemeClr>
                </a:solidFill>
              </a:rPr>
              <a:t> </a:t>
            </a:r>
            <a:r>
              <a:rPr lang="ar-AE" dirty="0" err="1" smtClean="0">
                <a:solidFill>
                  <a:schemeClr val="bg1">
                    <a:lumMod val="85000"/>
                    <a:lumOff val="15000"/>
                  </a:schemeClr>
                </a:solidFill>
              </a:rPr>
              <a:t>م</a:t>
            </a:r>
            <a:r>
              <a:rPr lang="ar-AE" dirty="0" smtClean="0">
                <a:solidFill>
                  <a:schemeClr val="bg1">
                    <a:lumMod val="85000"/>
                    <a:lumOff val="15000"/>
                  </a:schemeClr>
                </a:solidFill>
              </a:rPr>
              <a:t>) والذي استطاع أن يدخل </a:t>
            </a:r>
            <a:r>
              <a:rPr lang="ar-AE" dirty="0" smtClean="0">
                <a:solidFill>
                  <a:schemeClr val="bg1">
                    <a:lumMod val="85000"/>
                    <a:lumOff val="15000"/>
                  </a:schemeClr>
                </a:solidFill>
                <a:hlinkClick r:id="rId30" tooltip="إسطنبول"/>
              </a:rPr>
              <a:t>القسطنطينية</a:t>
            </a:r>
            <a:r>
              <a:rPr lang="ar-AE" dirty="0" smtClean="0">
                <a:solidFill>
                  <a:schemeClr val="bg1">
                    <a:lumMod val="85000"/>
                    <a:lumOff val="15000"/>
                  </a:schemeClr>
                </a:solidFill>
              </a:rPr>
              <a:t> سنة </a:t>
            </a:r>
            <a:r>
              <a:rPr lang="ar-AE" dirty="0" smtClean="0">
                <a:solidFill>
                  <a:schemeClr val="bg1">
                    <a:lumMod val="85000"/>
                    <a:lumOff val="15000"/>
                  </a:schemeClr>
                </a:solidFill>
                <a:hlinkClick r:id="rId31" tooltip="1453"/>
              </a:rPr>
              <a:t>1453</a:t>
            </a:r>
            <a:r>
              <a:rPr lang="ar-AE" dirty="0" smtClean="0">
                <a:solidFill>
                  <a:schemeClr val="bg1">
                    <a:lumMod val="85000"/>
                    <a:lumOff val="15000"/>
                  </a:schemeClr>
                </a:solidFill>
              </a:rPr>
              <a:t> </a:t>
            </a:r>
            <a:r>
              <a:rPr lang="ar-AE" dirty="0" err="1" smtClean="0">
                <a:solidFill>
                  <a:schemeClr val="bg1">
                    <a:lumMod val="85000"/>
                    <a:lumOff val="15000"/>
                  </a:schemeClr>
                </a:solidFill>
              </a:rPr>
              <a:t>م</a:t>
            </a:r>
            <a:r>
              <a:rPr lang="ar-AE" dirty="0" smtClean="0">
                <a:solidFill>
                  <a:schemeClr val="bg1">
                    <a:lumMod val="85000"/>
                    <a:lumOff val="15000"/>
                  </a:schemeClr>
                </a:solidFill>
              </a:rPr>
              <a:t> وينهي بذالك قرونا من التواجد البيزنطي في المنطقة</a:t>
            </a:r>
            <a:endParaRPr lang="en-US" dirty="0">
              <a:solidFill>
                <a:schemeClr val="bg1">
                  <a:lumMod val="85000"/>
                  <a:lumOff val="15000"/>
                </a:schemeClr>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AE" dirty="0" smtClean="0"/>
              <a:t>بداية ظهور آل عثمان</a:t>
            </a:r>
            <a:endParaRPr lang="en-US" dirty="0"/>
          </a:p>
        </p:txBody>
      </p:sp>
      <p:sp>
        <p:nvSpPr>
          <p:cNvPr id="3" name="Content Placeholder 2"/>
          <p:cNvSpPr>
            <a:spLocks noGrp="1"/>
          </p:cNvSpPr>
          <p:nvPr>
            <p:ph idx="1"/>
          </p:nvPr>
        </p:nvSpPr>
        <p:spPr/>
        <p:txBody>
          <a:bodyPr>
            <a:normAutofit fontScale="55000" lnSpcReduction="20000"/>
          </a:bodyPr>
          <a:lstStyle/>
          <a:p>
            <a:pPr algn="ctr"/>
            <a:r>
              <a:rPr lang="ar-AE" dirty="0" smtClean="0"/>
              <a:t>بعد وفاة </a:t>
            </a:r>
            <a:r>
              <a:rPr lang="ar-AE" dirty="0" err="1" smtClean="0"/>
              <a:t>أرطغرل</a:t>
            </a:r>
            <a:r>
              <a:rPr lang="ar-AE" dirty="0" smtClean="0"/>
              <a:t> قام السلطان علاء الدين السلجوقي بتنصيب الأمير عثمان مكانه، وعثمان بن </a:t>
            </a:r>
            <a:r>
              <a:rPr lang="ar-AE" dirty="0" err="1" smtClean="0"/>
              <a:t>أرطغرل</a:t>
            </a:r>
            <a:r>
              <a:rPr lang="ar-AE" dirty="0" smtClean="0"/>
              <a:t> ولد عام 656 هـ/1258م وتوفي عام 726هـ/ 1326م. وهو من عشيرة </a:t>
            </a:r>
            <a:r>
              <a:rPr lang="ar-AE" dirty="0" err="1" smtClean="0"/>
              <a:t>قايي</a:t>
            </a:r>
            <a:r>
              <a:rPr lang="ar-AE" dirty="0" smtClean="0"/>
              <a:t>، من قبيلة </a:t>
            </a:r>
            <a:r>
              <a:rPr lang="ar-AE" dirty="0" err="1" smtClean="0"/>
              <a:t>الغزالأغوز</a:t>
            </a:r>
            <a:r>
              <a:rPr lang="ar-AE" dirty="0" smtClean="0"/>
              <a:t> التركية. هاجر جده سليمان شاه، أمير عشيرة </a:t>
            </a:r>
            <a:r>
              <a:rPr lang="ar-AE" dirty="0" err="1" smtClean="0"/>
              <a:t>قايي</a:t>
            </a:r>
            <a:r>
              <a:rPr lang="ar-AE" dirty="0" smtClean="0"/>
              <a:t>، مع عشيرته من موطنه الأصلي، في آسيا الوسطى، ليستقر في الأناضول فتابع طريق التوسع بشجاعة خارقة، فكافأه السلطان علاء الدين، وكرّمه بإعطائه شارات السلاجقة، وهي الراية البيضاء والخلعة والطبل، ومنحه استقلالاً، ولقب بك، ابتداء من سنة 688 هـ/ 1289م، وسمح له بأن يسك النقود باسمه (</a:t>
            </a:r>
            <a:r>
              <a:rPr lang="ar-AE" dirty="0" err="1" smtClean="0"/>
              <a:t>أى</a:t>
            </a:r>
            <a:r>
              <a:rPr lang="ar-AE" dirty="0" smtClean="0"/>
              <a:t> يكتب عليها اسمه)، وبذكر اسمه بعد اسم السلطان علاء الدين من على منابر المساجد والجوامع السلجوقية، ومنحه السلطان السلجوقي علاء الدين </a:t>
            </a:r>
            <a:r>
              <a:rPr lang="ar-AE" dirty="0" err="1" smtClean="0"/>
              <a:t>كيقباد</a:t>
            </a:r>
            <a:r>
              <a:rPr lang="ar-AE" dirty="0" smtClean="0"/>
              <a:t> الثالث جهات </a:t>
            </a:r>
            <a:r>
              <a:rPr lang="ar-AE" dirty="0" err="1" smtClean="0"/>
              <a:t>إسكي</a:t>
            </a:r>
            <a:r>
              <a:rPr lang="ar-AE" dirty="0" smtClean="0"/>
              <a:t> شهر </a:t>
            </a:r>
            <a:r>
              <a:rPr lang="ar-AE" dirty="0" err="1" smtClean="0"/>
              <a:t>وإينونو</a:t>
            </a:r>
            <a:r>
              <a:rPr lang="ar-AE" dirty="0" smtClean="0"/>
              <a:t>، عام (1289م).. وقرر منحه ما يفتحه من أرضي البيزنطيين وغيرهم، حاصر عثمان مدينة بورصة، المعروفة في غرب الأناضول، في عام(1314م)، ولكنه لم يتمكن من الاستيلاء عليها، وتوسعت منطقة نفوذ عثمان أو إمارته، فشملت مناطق </a:t>
            </a:r>
            <a:r>
              <a:rPr lang="ar-AE" dirty="0" err="1" smtClean="0"/>
              <a:t>سوغود</a:t>
            </a:r>
            <a:r>
              <a:rPr lang="ar-AE" dirty="0" smtClean="0"/>
              <a:t>، </a:t>
            </a:r>
            <a:r>
              <a:rPr lang="ar-AE" dirty="0" err="1" smtClean="0"/>
              <a:t>ودومانيج</a:t>
            </a:r>
            <a:r>
              <a:rPr lang="ar-AE" dirty="0" smtClean="0"/>
              <a:t>، </a:t>
            </a:r>
            <a:r>
              <a:rPr lang="ar-AE" dirty="0" err="1" smtClean="0"/>
              <a:t>وإينه</a:t>
            </a:r>
            <a:r>
              <a:rPr lang="ar-AE" dirty="0" smtClean="0"/>
              <a:t> </a:t>
            </a:r>
            <a:r>
              <a:rPr lang="ar-AE" dirty="0" err="1" smtClean="0"/>
              <a:t>كول</a:t>
            </a:r>
            <a:r>
              <a:rPr lang="ar-AE" dirty="0" smtClean="0"/>
              <a:t>، ويني شهر، وإن حصار، </a:t>
            </a:r>
            <a:r>
              <a:rPr lang="ar-AE" dirty="0" err="1" smtClean="0"/>
              <a:t>وقويون</a:t>
            </a:r>
            <a:r>
              <a:rPr lang="ar-AE" dirty="0" smtClean="0"/>
              <a:t> حصار، وكوبري حصار، </a:t>
            </a:r>
            <a:r>
              <a:rPr lang="ar-AE" dirty="0" err="1" smtClean="0"/>
              <a:t>ويوند</a:t>
            </a:r>
            <a:r>
              <a:rPr lang="ar-AE" dirty="0" smtClean="0"/>
              <a:t> حصار. وجعل في عام(1300م)، يني شهر مركزاً لتلك الإمارة.</a:t>
            </a:r>
          </a:p>
          <a:p>
            <a:pPr algn="ctr"/>
            <a:r>
              <a:rPr lang="ar-AE" dirty="0" smtClean="0"/>
              <a:t>خيانة قائد بيزنطي ونهاية دولة السلاجقة</a:t>
            </a:r>
          </a:p>
          <a:p>
            <a:pPr algn="ctr"/>
            <a:r>
              <a:rPr lang="ar-AE" dirty="0" smtClean="0"/>
              <a:t>ونشأت صداقة بين عثمان الأول، والقائد البيزنطي </a:t>
            </a:r>
            <a:r>
              <a:rPr lang="ar-AE" dirty="0" err="1" smtClean="0"/>
              <a:t>كوسه</a:t>
            </a:r>
            <a:r>
              <a:rPr lang="ar-AE" dirty="0" smtClean="0"/>
              <a:t> ميخائيل حاكم قلعة (خرمن </a:t>
            </a:r>
            <a:r>
              <a:rPr lang="ar-AE" dirty="0" err="1" smtClean="0"/>
              <a:t>قايا</a:t>
            </a:r>
            <a:r>
              <a:rPr lang="ar-AE" dirty="0" smtClean="0"/>
              <a:t>) الذي أسلم، وأنقذ عثمان من مؤامرة بيزنطية دُبرت له في وليمة عرس بيزنطي. وفي تلك الأثناء هاجم </a:t>
            </a:r>
            <a:r>
              <a:rPr lang="ar-AE" dirty="0" err="1" smtClean="0"/>
              <a:t>قازان</a:t>
            </a:r>
            <a:r>
              <a:rPr lang="ar-AE" dirty="0" smtClean="0"/>
              <a:t> المغولي المدن السورية، ومدينة </a:t>
            </a:r>
            <a:r>
              <a:rPr lang="ar-AE" dirty="0" err="1" smtClean="0"/>
              <a:t>قونية</a:t>
            </a:r>
            <a:r>
              <a:rPr lang="ar-AE" dirty="0" smtClean="0"/>
              <a:t>، فاحتلها سنة 699هـ/ 1299م، وأنهى دولة سلاجقة الأناضول ،, وفد على عثمان بن </a:t>
            </a:r>
            <a:r>
              <a:rPr lang="ar-AE" dirty="0" err="1" smtClean="0"/>
              <a:t>أرطغرل</a:t>
            </a:r>
            <a:r>
              <a:rPr lang="ar-AE" dirty="0" smtClean="0"/>
              <a:t> كثير من علماء الدولة السلجوقية هرباً من المغول، وأقبل عليه أمراؤها وأعيانها وأثرياؤها، فأثروا إمارته </a:t>
            </a:r>
            <a:r>
              <a:rPr lang="ar-AE" dirty="0" err="1" smtClean="0"/>
              <a:t>وأنتقلت</a:t>
            </a:r>
            <a:r>
              <a:rPr lang="ar-AE" dirty="0" smtClean="0"/>
              <a:t> من مجرد قبيلة وأمارة إلى أن تصبح لها مقومات الدولة وبهذا الحدث يمكن القول أن سلطنة آل عثمان بدأت بهؤلاء القادمين الهاربين من وجه المغول في عام(708هـ/1308م)، </a:t>
            </a:r>
            <a:r>
              <a:rPr lang="ar-AE" dirty="0" err="1" smtClean="0"/>
              <a:t>أى</a:t>
            </a:r>
            <a:r>
              <a:rPr lang="ar-AE" dirty="0" smtClean="0"/>
              <a:t> عندما توفي آخر سلاطين سلاجقة الروم السلطان </a:t>
            </a:r>
            <a:r>
              <a:rPr lang="ar-AE" dirty="0" err="1" smtClean="0"/>
              <a:t>غياث</a:t>
            </a:r>
            <a:r>
              <a:rPr lang="ar-AE" dirty="0" smtClean="0"/>
              <a:t> الدين مسعود الثالث، حيث كانت الإمارة العثمانية تابعة للدولة السلجوقية قبل ذلك.. الاستيلاء على بورصة</a:t>
            </a:r>
          </a:p>
          <a:p>
            <a:pPr algn="ctr"/>
            <a:r>
              <a:rPr lang="ar-AE" dirty="0" smtClean="0"/>
              <a:t>وكان الهدف الأسمى، الذي يسعى الأمير عثمان لتحقيقه، هو احتلال مدينة بورصة واتخاذها عاصمة للدولة العثمانية. وظل هذا هدفاً يطمح إليه الأمير عثمان حتى آخر حياته ؛ فقد أمر، وهو على فراش الموت، ولده </a:t>
            </a:r>
            <a:r>
              <a:rPr lang="ar-AE" dirty="0" err="1" smtClean="0"/>
              <a:t>أورخان</a:t>
            </a:r>
            <a:r>
              <a:rPr lang="ar-AE" dirty="0" smtClean="0"/>
              <a:t> بفرض الحصار عليها، والاستماتة في غزوها والاستيلاء عليها. وقد نجح </a:t>
            </a:r>
            <a:r>
              <a:rPr lang="ar-AE" dirty="0" err="1" smtClean="0"/>
              <a:t>أورخان</a:t>
            </a:r>
            <a:r>
              <a:rPr lang="ar-AE" dirty="0" smtClean="0"/>
              <a:t> في ذلك، وطارت أنباء الاستيلاء إلى الأمير عثمان وهو يجود بأنفاسه الأخيرة. ونُقل جثمانه إلى مدينة بورصة ودفن </a:t>
            </a:r>
            <a:r>
              <a:rPr lang="ar-AE" dirty="0" err="1" smtClean="0"/>
              <a:t>بها</a:t>
            </a:r>
            <a:r>
              <a:rPr lang="ar-AE" dirty="0" smtClean="0"/>
              <a:t>. في عام(726هـ 1324/م)، بعد أن عاش سبعين عاماً، قضى منها 27 عاماً على عرش السلطنة. وكان عثمان الأول له من الأولاد سبعة، هم: </a:t>
            </a:r>
            <a:r>
              <a:rPr lang="ar-AE" dirty="0" err="1" smtClean="0"/>
              <a:t>أورخان</a:t>
            </a:r>
            <a:r>
              <a:rPr lang="ar-AE" dirty="0" smtClean="0"/>
              <a:t> </a:t>
            </a:r>
            <a:r>
              <a:rPr lang="ar-AE" dirty="0" err="1" smtClean="0"/>
              <a:t>بيك</a:t>
            </a:r>
            <a:r>
              <a:rPr lang="ar-AE" dirty="0" smtClean="0"/>
              <a:t>، وعلاء الدين بك، </a:t>
            </a:r>
            <a:r>
              <a:rPr lang="ar-AE" dirty="0" err="1" smtClean="0"/>
              <a:t>وجوبان</a:t>
            </a:r>
            <a:r>
              <a:rPr lang="ar-AE" dirty="0" smtClean="0"/>
              <a:t> بك، وحامد بك، وفاطمة خاتون، </a:t>
            </a:r>
            <a:r>
              <a:rPr lang="ar-AE" dirty="0" err="1" smtClean="0"/>
              <a:t>وبازارلي</a:t>
            </a:r>
            <a:r>
              <a:rPr lang="ar-AE" dirty="0" smtClean="0"/>
              <a:t> بك، وملك بك.</a:t>
            </a:r>
          </a:p>
          <a:p>
            <a:pPr algn="ct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ar-AE" dirty="0" smtClean="0"/>
              <a:t>بداية السلطنة العثمانية (699-726)هـ/1299-1326م</a:t>
            </a:r>
            <a:endParaRPr lang="en-US" dirty="0"/>
          </a:p>
        </p:txBody>
      </p:sp>
      <p:sp>
        <p:nvSpPr>
          <p:cNvPr id="3" name="Content Placeholder 2"/>
          <p:cNvSpPr>
            <a:spLocks noGrp="1"/>
          </p:cNvSpPr>
          <p:nvPr>
            <p:ph idx="1"/>
          </p:nvPr>
        </p:nvSpPr>
        <p:spPr/>
        <p:txBody>
          <a:bodyPr>
            <a:normAutofit/>
          </a:bodyPr>
          <a:lstStyle/>
          <a:p>
            <a:pPr algn="ctr"/>
            <a:r>
              <a:rPr lang="ar-AE" sz="1400" dirty="0" smtClean="0">
                <a:solidFill>
                  <a:schemeClr val="bg1">
                    <a:lumMod val="85000"/>
                    <a:lumOff val="15000"/>
                  </a:schemeClr>
                </a:solidFill>
              </a:rPr>
              <a:t>السلطان عثمان الأول وُلد في بلدة </a:t>
            </a:r>
            <a:r>
              <a:rPr lang="ar-AE" sz="1400" dirty="0" err="1" smtClean="0">
                <a:solidFill>
                  <a:schemeClr val="bg1">
                    <a:lumMod val="85000"/>
                    <a:lumOff val="15000"/>
                  </a:schemeClr>
                </a:solidFill>
              </a:rPr>
              <a:t>سُغُوْت</a:t>
            </a:r>
            <a:r>
              <a:rPr lang="ar-AE" sz="1400" dirty="0" smtClean="0">
                <a:solidFill>
                  <a:schemeClr val="bg1">
                    <a:lumMod val="85000"/>
                    <a:lumOff val="15000"/>
                  </a:schemeClr>
                </a:solidFill>
              </a:rPr>
              <a:t> (</a:t>
            </a:r>
            <a:r>
              <a:rPr lang="en-US" sz="1400" dirty="0" err="1" smtClean="0">
                <a:solidFill>
                  <a:schemeClr val="bg1">
                    <a:lumMod val="85000"/>
                    <a:lumOff val="15000"/>
                  </a:schemeClr>
                </a:solidFill>
              </a:rPr>
              <a:t>Sogüt</a:t>
            </a:r>
            <a:r>
              <a:rPr lang="en-US" sz="1400" dirty="0" smtClean="0">
                <a:solidFill>
                  <a:schemeClr val="bg1">
                    <a:lumMod val="85000"/>
                    <a:lumOff val="15000"/>
                  </a:schemeClr>
                </a:solidFill>
              </a:rPr>
              <a:t>) </a:t>
            </a:r>
            <a:r>
              <a:rPr lang="ar-AE" sz="1400" dirty="0" smtClean="0">
                <a:solidFill>
                  <a:schemeClr val="bg1">
                    <a:lumMod val="85000"/>
                    <a:lumOff val="15000"/>
                  </a:schemeClr>
                </a:solidFill>
              </a:rPr>
              <a:t>إحدى البلاد التابعة لمدينة (يني شهر) سنة 656 هـ/ 1258م، وعندما مات السلطان علاء الدين السلجوقي، أعلن سلطنته فأتاه أمراء الدولة السلجوقية، ودخلوا تحت حمايته، ونصبوه سلطانا على الأناضول، فاتخذ مدينة يني شهر عاصمة له، وأستمر في الحروب لمدة سبع سنوات، وغزا الكثير من قلاع الروم البيزنطيين، وغزا مدينة كبري حصار، وقلعة </a:t>
            </a:r>
            <a:r>
              <a:rPr lang="ar-AE" sz="1400" dirty="0" err="1" smtClean="0">
                <a:solidFill>
                  <a:schemeClr val="bg1">
                    <a:lumMod val="85000"/>
                    <a:lumOff val="15000"/>
                  </a:schemeClr>
                </a:solidFill>
              </a:rPr>
              <a:t>أزنيق</a:t>
            </a:r>
            <a:r>
              <a:rPr lang="ar-AE" sz="1400" dirty="0" smtClean="0">
                <a:solidFill>
                  <a:schemeClr val="bg1">
                    <a:lumMod val="85000"/>
                    <a:lumOff val="15000"/>
                  </a:schemeClr>
                </a:solidFill>
              </a:rPr>
              <a:t> الشهيرة، وهاجت الجيوش </a:t>
            </a:r>
            <a:r>
              <a:rPr lang="ar-AE" sz="1400" dirty="0" err="1" smtClean="0">
                <a:solidFill>
                  <a:schemeClr val="bg1">
                    <a:lumMod val="85000"/>
                    <a:lumOff val="15000"/>
                  </a:schemeClr>
                </a:solidFill>
              </a:rPr>
              <a:t>البيزنطة</a:t>
            </a:r>
            <a:r>
              <a:rPr lang="ar-AE" sz="1400" dirty="0" smtClean="0">
                <a:solidFill>
                  <a:schemeClr val="bg1">
                    <a:lumMod val="85000"/>
                    <a:lumOff val="15000"/>
                  </a:schemeClr>
                </a:solidFill>
              </a:rPr>
              <a:t> على يني شهر عاصمة العثمانيين، فتصدى لهم السلطان عثمان على رأس جيشه بجوار قلعة </a:t>
            </a:r>
            <a:r>
              <a:rPr lang="ar-AE" sz="1400" dirty="0" err="1" smtClean="0">
                <a:solidFill>
                  <a:schemeClr val="bg1">
                    <a:lumMod val="85000"/>
                    <a:lumOff val="15000"/>
                  </a:schemeClr>
                </a:solidFill>
              </a:rPr>
              <a:t>قيون</a:t>
            </a:r>
            <a:r>
              <a:rPr lang="ar-AE" sz="1400" dirty="0" smtClean="0">
                <a:solidFill>
                  <a:schemeClr val="bg1">
                    <a:lumMod val="85000"/>
                    <a:lumOff val="15000"/>
                  </a:schemeClr>
                </a:solidFill>
              </a:rPr>
              <a:t> حصار وهزمهم ثم اقتفى أثرهم حتى موقع </a:t>
            </a:r>
            <a:r>
              <a:rPr lang="ar-AE" sz="1400" dirty="0" err="1" smtClean="0">
                <a:solidFill>
                  <a:schemeClr val="bg1">
                    <a:lumMod val="85000"/>
                    <a:lumOff val="15000"/>
                  </a:schemeClr>
                </a:solidFill>
              </a:rPr>
              <a:t>ديمبوز</a:t>
            </a:r>
            <a:r>
              <a:rPr lang="ar-AE" sz="1400" dirty="0" smtClean="0">
                <a:solidFill>
                  <a:schemeClr val="bg1">
                    <a:lumMod val="85000"/>
                    <a:lumOff val="15000"/>
                  </a:schemeClr>
                </a:solidFill>
              </a:rPr>
              <a:t>، فقتل أمير مدينة </a:t>
            </a:r>
            <a:r>
              <a:rPr lang="ar-AE" sz="1400" dirty="0" err="1" smtClean="0">
                <a:solidFill>
                  <a:schemeClr val="bg1">
                    <a:lumMod val="85000"/>
                    <a:lumOff val="15000"/>
                  </a:schemeClr>
                </a:solidFill>
              </a:rPr>
              <a:t>كستل</a:t>
            </a:r>
            <a:r>
              <a:rPr lang="ar-AE" sz="1400" dirty="0" smtClean="0">
                <a:solidFill>
                  <a:schemeClr val="bg1">
                    <a:lumMod val="85000"/>
                    <a:lumOff val="15000"/>
                  </a:schemeClr>
                </a:solidFill>
              </a:rPr>
              <a:t> البيزنطي، وهرب بقية الأمراء البيزنطيين نحو بورصة والقسطنطينية، وشيد السلطان عثمان قلعتين بالقرب من مدينة </a:t>
            </a:r>
            <a:r>
              <a:rPr lang="ar-AE" sz="1400" dirty="0" err="1" smtClean="0">
                <a:solidFill>
                  <a:schemeClr val="bg1">
                    <a:lumMod val="85000"/>
                    <a:lumOff val="15000"/>
                  </a:schemeClr>
                </a:solidFill>
              </a:rPr>
              <a:t>بروسه</a:t>
            </a:r>
            <a:r>
              <a:rPr lang="ar-AE" sz="1400" dirty="0" smtClean="0">
                <a:solidFill>
                  <a:schemeClr val="bg1">
                    <a:lumMod val="85000"/>
                    <a:lumOff val="15000"/>
                  </a:schemeClr>
                </a:solidFill>
              </a:rPr>
              <a:t> سنة 717 هـ/ 1317م وأقام في إحداهما ابن أخيه </a:t>
            </a:r>
            <a:r>
              <a:rPr lang="ar-AE" sz="1400" dirty="0" err="1" smtClean="0">
                <a:solidFill>
                  <a:schemeClr val="bg1">
                    <a:lumMod val="85000"/>
                    <a:lumOff val="15000"/>
                  </a:schemeClr>
                </a:solidFill>
              </a:rPr>
              <a:t>آق</a:t>
            </a:r>
            <a:r>
              <a:rPr lang="ar-AE" sz="1400" dirty="0" smtClean="0">
                <a:solidFill>
                  <a:schemeClr val="bg1">
                    <a:lumMod val="85000"/>
                    <a:lumOff val="15000"/>
                  </a:schemeClr>
                </a:solidFill>
              </a:rPr>
              <a:t> تيمور قائداً، وفي الأخرى </a:t>
            </a:r>
            <a:r>
              <a:rPr lang="ar-AE" sz="1400" dirty="0" err="1" smtClean="0">
                <a:solidFill>
                  <a:schemeClr val="bg1">
                    <a:lumMod val="85000"/>
                    <a:lumOff val="15000"/>
                  </a:schemeClr>
                </a:solidFill>
              </a:rPr>
              <a:t>بلبانجق</a:t>
            </a:r>
            <a:r>
              <a:rPr lang="ar-AE" sz="1400" dirty="0" smtClean="0">
                <a:solidFill>
                  <a:schemeClr val="bg1">
                    <a:lumMod val="85000"/>
                    <a:lumOff val="15000"/>
                  </a:schemeClr>
                </a:solidFill>
              </a:rPr>
              <a:t> أحد مماليكه قائداً، وحاصر </a:t>
            </a:r>
            <a:r>
              <a:rPr lang="ar-AE" sz="1400" dirty="0" err="1" smtClean="0">
                <a:solidFill>
                  <a:schemeClr val="bg1">
                    <a:lumMod val="85000"/>
                    <a:lumOff val="15000"/>
                  </a:schemeClr>
                </a:solidFill>
              </a:rPr>
              <a:t>بروسه</a:t>
            </a:r>
            <a:r>
              <a:rPr lang="ar-AE" sz="1400" dirty="0" smtClean="0">
                <a:solidFill>
                  <a:schemeClr val="bg1">
                    <a:lumMod val="85000"/>
                    <a:lumOff val="15000"/>
                  </a:schemeClr>
                </a:solidFill>
              </a:rPr>
              <a:t>، وترك ولده السلطان </a:t>
            </a:r>
            <a:r>
              <a:rPr lang="ar-AE" sz="1400" dirty="0" err="1" smtClean="0">
                <a:solidFill>
                  <a:schemeClr val="bg1">
                    <a:lumMod val="85000"/>
                    <a:lumOff val="15000"/>
                  </a:schemeClr>
                </a:solidFill>
              </a:rPr>
              <a:t>أورخان</a:t>
            </a:r>
            <a:r>
              <a:rPr lang="ar-AE" sz="1400" dirty="0" smtClean="0">
                <a:solidFill>
                  <a:schemeClr val="bg1">
                    <a:lumMod val="85000"/>
                    <a:lumOff val="15000"/>
                  </a:schemeClr>
                </a:solidFill>
              </a:rPr>
              <a:t> </a:t>
            </a:r>
            <a:r>
              <a:rPr lang="ar-AE" sz="1400" dirty="0" err="1" smtClean="0">
                <a:solidFill>
                  <a:schemeClr val="bg1">
                    <a:lumMod val="85000"/>
                    <a:lumOff val="15000"/>
                  </a:schemeClr>
                </a:solidFill>
              </a:rPr>
              <a:t>وكوسه</a:t>
            </a:r>
            <a:r>
              <a:rPr lang="ar-AE" sz="1400" dirty="0" smtClean="0">
                <a:solidFill>
                  <a:schemeClr val="bg1">
                    <a:lumMod val="85000"/>
                    <a:lumOff val="15000"/>
                  </a:schemeClr>
                </a:solidFill>
              </a:rPr>
              <a:t> </a:t>
            </a:r>
            <a:r>
              <a:rPr lang="ar-AE" sz="1400" dirty="0" err="1" smtClean="0">
                <a:solidFill>
                  <a:schemeClr val="bg1">
                    <a:lumMod val="85000"/>
                    <a:lumOff val="15000"/>
                  </a:schemeClr>
                </a:solidFill>
              </a:rPr>
              <a:t>ميخال</a:t>
            </a:r>
            <a:r>
              <a:rPr lang="ar-AE" sz="1400" dirty="0" smtClean="0">
                <a:solidFill>
                  <a:schemeClr val="bg1">
                    <a:lumMod val="85000"/>
                    <a:lumOff val="15000"/>
                  </a:schemeClr>
                </a:solidFill>
              </a:rPr>
              <a:t> </a:t>
            </a:r>
            <a:r>
              <a:rPr lang="ar-AE" sz="1400" dirty="0" err="1" smtClean="0">
                <a:solidFill>
                  <a:schemeClr val="bg1">
                    <a:lumMod val="85000"/>
                    <a:lumOff val="15000"/>
                  </a:schemeClr>
                </a:solidFill>
              </a:rPr>
              <a:t>وصالتق</a:t>
            </a:r>
            <a:r>
              <a:rPr lang="ar-AE" sz="1400" dirty="0" smtClean="0">
                <a:solidFill>
                  <a:schemeClr val="bg1">
                    <a:lumMod val="85000"/>
                    <a:lumOff val="15000"/>
                  </a:schemeClr>
                </a:solidFill>
              </a:rPr>
              <a:t> ألب للمحافظة على البلاد وحاصر قلعة </a:t>
            </a:r>
            <a:r>
              <a:rPr lang="ar-AE" sz="1400" dirty="0" err="1" smtClean="0">
                <a:solidFill>
                  <a:schemeClr val="bg1">
                    <a:lumMod val="85000"/>
                    <a:lumOff val="15000"/>
                  </a:schemeClr>
                </a:solidFill>
              </a:rPr>
              <a:t>قره</a:t>
            </a:r>
            <a:r>
              <a:rPr lang="ar-AE" sz="1400" dirty="0" smtClean="0">
                <a:solidFill>
                  <a:schemeClr val="bg1">
                    <a:lumMod val="85000"/>
                    <a:lumOff val="15000"/>
                  </a:schemeClr>
                </a:solidFill>
              </a:rPr>
              <a:t>، ثم غزا السلطان عثمان قلعة </a:t>
            </a:r>
            <a:r>
              <a:rPr lang="ar-AE" sz="1400" dirty="0" err="1" smtClean="0">
                <a:solidFill>
                  <a:schemeClr val="bg1">
                    <a:lumMod val="85000"/>
                    <a:lumOff val="15000"/>
                  </a:schemeClr>
                </a:solidFill>
              </a:rPr>
              <a:t>لبلبنجي</a:t>
            </a:r>
            <a:r>
              <a:rPr lang="ar-AE" sz="1400" dirty="0" smtClean="0">
                <a:solidFill>
                  <a:schemeClr val="bg1">
                    <a:lumMod val="85000"/>
                    <a:lumOff val="15000"/>
                  </a:schemeClr>
                </a:solidFill>
              </a:rPr>
              <a:t>، وقلعة </a:t>
            </a:r>
            <a:r>
              <a:rPr lang="ar-AE" sz="1400" dirty="0" err="1" smtClean="0">
                <a:solidFill>
                  <a:schemeClr val="bg1">
                    <a:lumMod val="85000"/>
                    <a:lumOff val="15000"/>
                  </a:schemeClr>
                </a:solidFill>
              </a:rPr>
              <a:t>جادرلق</a:t>
            </a:r>
            <a:r>
              <a:rPr lang="ar-AE" sz="1400" dirty="0" smtClean="0">
                <a:solidFill>
                  <a:schemeClr val="bg1">
                    <a:lumMod val="85000"/>
                    <a:lumOff val="15000"/>
                  </a:schemeClr>
                </a:solidFill>
              </a:rPr>
              <a:t>، </a:t>
            </a:r>
            <a:r>
              <a:rPr lang="ar-AE" sz="1400" dirty="0" err="1" smtClean="0">
                <a:solidFill>
                  <a:schemeClr val="bg1">
                    <a:lumMod val="85000"/>
                    <a:lumOff val="15000"/>
                  </a:schemeClr>
                </a:solidFill>
              </a:rPr>
              <a:t>ويكينجه</a:t>
            </a:r>
            <a:r>
              <a:rPr lang="ar-AE" sz="1400" dirty="0" smtClean="0">
                <a:solidFill>
                  <a:schemeClr val="bg1">
                    <a:lumMod val="85000"/>
                    <a:lumOff val="15000"/>
                  </a:schemeClr>
                </a:solidFill>
              </a:rPr>
              <a:t> حصار، </a:t>
            </a:r>
            <a:r>
              <a:rPr lang="ar-AE" sz="1400" dirty="0" err="1" smtClean="0">
                <a:solidFill>
                  <a:schemeClr val="bg1">
                    <a:lumMod val="85000"/>
                    <a:lumOff val="15000"/>
                  </a:schemeClr>
                </a:solidFill>
              </a:rPr>
              <a:t>وآق</a:t>
            </a:r>
            <a:r>
              <a:rPr lang="ar-AE" sz="1400" dirty="0" smtClean="0">
                <a:solidFill>
                  <a:schemeClr val="bg1">
                    <a:lumMod val="85000"/>
                    <a:lumOff val="15000"/>
                  </a:schemeClr>
                </a:solidFill>
              </a:rPr>
              <a:t> حصار، </a:t>
            </a:r>
            <a:r>
              <a:rPr lang="ar-AE" sz="1400" dirty="0" err="1" smtClean="0">
                <a:solidFill>
                  <a:schemeClr val="bg1">
                    <a:lumMod val="85000"/>
                    <a:lumOff val="15000"/>
                  </a:schemeClr>
                </a:solidFill>
              </a:rPr>
              <a:t>وتكفور</a:t>
            </a:r>
            <a:r>
              <a:rPr lang="ar-AE" sz="1400" dirty="0" smtClean="0">
                <a:solidFill>
                  <a:schemeClr val="bg1">
                    <a:lumMod val="85000"/>
                    <a:lumOff val="15000"/>
                  </a:schemeClr>
                </a:solidFill>
              </a:rPr>
              <a:t>، ثم أرسل الغازي </a:t>
            </a:r>
            <a:r>
              <a:rPr lang="ar-AE" sz="1400" dirty="0" err="1" smtClean="0">
                <a:solidFill>
                  <a:schemeClr val="bg1">
                    <a:lumMod val="85000"/>
                    <a:lumOff val="15000"/>
                  </a:schemeClr>
                </a:solidFill>
              </a:rPr>
              <a:t>أورخان</a:t>
            </a:r>
            <a:r>
              <a:rPr lang="ar-AE" sz="1400" dirty="0" smtClean="0">
                <a:solidFill>
                  <a:schemeClr val="bg1">
                    <a:lumMod val="85000"/>
                    <a:lumOff val="15000"/>
                  </a:schemeClr>
                </a:solidFill>
              </a:rPr>
              <a:t> والغازي عبد الرحمن وغيرهما إلى قلعة </a:t>
            </a:r>
            <a:r>
              <a:rPr lang="ar-AE" sz="1400" dirty="0" err="1" smtClean="0">
                <a:solidFill>
                  <a:schemeClr val="bg1">
                    <a:lumMod val="85000"/>
                    <a:lumOff val="15000"/>
                  </a:schemeClr>
                </a:solidFill>
              </a:rPr>
              <a:t>قره</a:t>
            </a:r>
            <a:r>
              <a:rPr lang="ar-AE" sz="1400" dirty="0" smtClean="0">
                <a:solidFill>
                  <a:schemeClr val="bg1">
                    <a:lumMod val="85000"/>
                    <a:lumOff val="15000"/>
                  </a:schemeClr>
                </a:solidFill>
              </a:rPr>
              <a:t> جيش، </a:t>
            </a:r>
            <a:r>
              <a:rPr lang="ar-AE" sz="1400" dirty="0" err="1" smtClean="0">
                <a:solidFill>
                  <a:schemeClr val="bg1">
                    <a:lumMod val="85000"/>
                    <a:lumOff val="15000"/>
                  </a:schemeClr>
                </a:solidFill>
              </a:rPr>
              <a:t>فإستولوا</a:t>
            </a:r>
            <a:r>
              <a:rPr lang="ar-AE" sz="1400" dirty="0" smtClean="0">
                <a:solidFill>
                  <a:schemeClr val="bg1">
                    <a:lumMod val="85000"/>
                    <a:lumOff val="15000"/>
                  </a:schemeClr>
                </a:solidFill>
              </a:rPr>
              <a:t> عليها، وتابع السلطان غزواته نحو مدينة </a:t>
            </a:r>
            <a:r>
              <a:rPr lang="ar-AE" sz="1400" dirty="0" err="1" smtClean="0">
                <a:solidFill>
                  <a:schemeClr val="bg1">
                    <a:lumMod val="85000"/>
                    <a:lumOff val="15000"/>
                  </a:schemeClr>
                </a:solidFill>
              </a:rPr>
              <a:t>أزميد</a:t>
            </a:r>
            <a:r>
              <a:rPr lang="ar-AE" sz="1400" dirty="0" smtClean="0">
                <a:solidFill>
                  <a:schemeClr val="bg1">
                    <a:lumMod val="85000"/>
                    <a:lumOff val="15000"/>
                  </a:schemeClr>
                </a:solidFill>
              </a:rPr>
              <a:t>، (</a:t>
            </a:r>
            <a:r>
              <a:rPr lang="ar-AE" sz="1400" dirty="0" err="1" smtClean="0">
                <a:solidFill>
                  <a:schemeClr val="bg1">
                    <a:lumMod val="85000"/>
                    <a:lumOff val="15000"/>
                  </a:schemeClr>
                </a:solidFill>
              </a:rPr>
              <a:t>قوجة</a:t>
            </a:r>
            <a:r>
              <a:rPr lang="ar-AE" sz="1400" dirty="0" smtClean="0">
                <a:solidFill>
                  <a:schemeClr val="bg1">
                    <a:lumMod val="85000"/>
                    <a:lumOff val="15000"/>
                  </a:schemeClr>
                </a:solidFill>
              </a:rPr>
              <a:t> </a:t>
            </a:r>
            <a:r>
              <a:rPr lang="ar-AE" sz="1400" dirty="0" err="1" smtClean="0">
                <a:solidFill>
                  <a:schemeClr val="bg1">
                    <a:lumMod val="85000"/>
                    <a:lumOff val="15000"/>
                  </a:schemeClr>
                </a:solidFill>
              </a:rPr>
              <a:t>إيلّي</a:t>
            </a:r>
            <a:r>
              <a:rPr lang="ar-AE" sz="1400" dirty="0" smtClean="0">
                <a:solidFill>
                  <a:schemeClr val="bg1">
                    <a:lumMod val="85000"/>
                    <a:lumOff val="15000"/>
                  </a:schemeClr>
                </a:solidFill>
              </a:rPr>
              <a:t>) </a:t>
            </a:r>
            <a:r>
              <a:rPr lang="ar-AE" sz="1400" dirty="0" err="1" smtClean="0">
                <a:solidFill>
                  <a:schemeClr val="bg1">
                    <a:lumMod val="85000"/>
                    <a:lumOff val="15000"/>
                  </a:schemeClr>
                </a:solidFill>
              </a:rPr>
              <a:t>وحينذا</a:t>
            </a:r>
            <a:r>
              <a:rPr lang="ar-AE" sz="1400" dirty="0" smtClean="0">
                <a:solidFill>
                  <a:schemeClr val="bg1">
                    <a:lumMod val="85000"/>
                    <a:lumOff val="15000"/>
                  </a:schemeClr>
                </a:solidFill>
              </a:rPr>
              <a:t> غزا الغازي عبد الرحمن مدينة </a:t>
            </a:r>
            <a:r>
              <a:rPr lang="ar-AE" sz="1400" dirty="0" err="1" smtClean="0">
                <a:solidFill>
                  <a:schemeClr val="bg1">
                    <a:lumMod val="85000"/>
                    <a:lumOff val="15000"/>
                  </a:schemeClr>
                </a:solidFill>
              </a:rPr>
              <a:t>أزنيق</a:t>
            </a:r>
            <a:r>
              <a:rPr lang="ar-AE" sz="1400" dirty="0" smtClean="0">
                <a:solidFill>
                  <a:schemeClr val="bg1">
                    <a:lumMod val="85000"/>
                    <a:lumOff val="15000"/>
                  </a:schemeClr>
                </a:solidFill>
              </a:rPr>
              <a:t> (</a:t>
            </a:r>
            <a:r>
              <a:rPr lang="ar-AE" sz="1400" dirty="0" err="1" smtClean="0">
                <a:solidFill>
                  <a:schemeClr val="bg1">
                    <a:lumMod val="85000"/>
                    <a:lumOff val="15000"/>
                  </a:schemeClr>
                </a:solidFill>
              </a:rPr>
              <a:t>نيقيا</a:t>
            </a:r>
            <a:r>
              <a:rPr lang="ar-AE" sz="1400" dirty="0" smtClean="0">
                <a:solidFill>
                  <a:schemeClr val="bg1">
                    <a:lumMod val="85000"/>
                    <a:lumOff val="15000"/>
                  </a:schemeClr>
                </a:solidFill>
              </a:rPr>
              <a:t>). وعزم السلطان عثمان غازي على غزو </a:t>
            </a:r>
            <a:r>
              <a:rPr lang="ar-AE" sz="1400" dirty="0" err="1" smtClean="0">
                <a:solidFill>
                  <a:schemeClr val="bg1">
                    <a:lumMod val="85000"/>
                    <a:lumOff val="15000"/>
                  </a:schemeClr>
                </a:solidFill>
              </a:rPr>
              <a:t>بروسه</a:t>
            </a:r>
            <a:r>
              <a:rPr lang="ar-AE" sz="1400" dirty="0" smtClean="0">
                <a:solidFill>
                  <a:schemeClr val="bg1">
                    <a:lumMod val="85000"/>
                    <a:lumOff val="15000"/>
                  </a:schemeClr>
                </a:solidFill>
              </a:rPr>
              <a:t> سنة 726 هـ/ 1326م، وعين ابنه </a:t>
            </a:r>
            <a:r>
              <a:rPr lang="ar-AE" sz="1400" dirty="0" err="1" smtClean="0">
                <a:solidFill>
                  <a:schemeClr val="bg1">
                    <a:lumMod val="85000"/>
                    <a:lumOff val="15000"/>
                  </a:schemeClr>
                </a:solidFill>
              </a:rPr>
              <a:t>أورخان</a:t>
            </a:r>
            <a:r>
              <a:rPr lang="ar-AE" sz="1400" dirty="0" smtClean="0">
                <a:solidFill>
                  <a:schemeClr val="bg1">
                    <a:lumMod val="85000"/>
                    <a:lumOff val="15000"/>
                  </a:schemeClr>
                </a:solidFill>
              </a:rPr>
              <a:t> بك قائداً لجيوش الغزو، واستولى على جبل </a:t>
            </a:r>
            <a:r>
              <a:rPr lang="ar-AE" sz="1400" dirty="0" err="1" smtClean="0">
                <a:solidFill>
                  <a:schemeClr val="bg1">
                    <a:lumMod val="85000"/>
                    <a:lumOff val="15000"/>
                  </a:schemeClr>
                </a:solidFill>
              </a:rPr>
              <a:t>أولمبة</a:t>
            </a:r>
            <a:r>
              <a:rPr lang="ar-AE" sz="1400" dirty="0" smtClean="0">
                <a:solidFill>
                  <a:schemeClr val="bg1">
                    <a:lumMod val="85000"/>
                    <a:lumOff val="15000"/>
                  </a:schemeClr>
                </a:solidFill>
              </a:rPr>
              <a:t> (أولو </a:t>
            </a:r>
            <a:r>
              <a:rPr lang="ar-AE" sz="1400" dirty="0" err="1" smtClean="0">
                <a:solidFill>
                  <a:schemeClr val="bg1">
                    <a:lumMod val="85000"/>
                    <a:lumOff val="15000"/>
                  </a:schemeClr>
                </a:solidFill>
              </a:rPr>
              <a:t>داغ</a:t>
            </a:r>
            <a:r>
              <a:rPr lang="ar-AE" sz="1400" dirty="0" smtClean="0">
                <a:solidFill>
                  <a:schemeClr val="bg1">
                    <a:lumMod val="85000"/>
                    <a:lumOff val="15000"/>
                  </a:schemeClr>
                </a:solidFill>
              </a:rPr>
              <a:t>) قرب بورصة (</a:t>
            </a:r>
            <a:r>
              <a:rPr lang="ar-AE" sz="1400" dirty="0" err="1" smtClean="0">
                <a:solidFill>
                  <a:schemeClr val="bg1">
                    <a:lumMod val="85000"/>
                    <a:lumOff val="15000"/>
                  </a:schemeClr>
                </a:solidFill>
              </a:rPr>
              <a:t>بروسة</a:t>
            </a:r>
            <a:r>
              <a:rPr lang="ar-AE" sz="1400" dirty="0" smtClean="0">
                <a:solidFill>
                  <a:schemeClr val="bg1">
                    <a:lumMod val="85000"/>
                    <a:lumOff val="15000"/>
                  </a:schemeClr>
                </a:solidFill>
              </a:rPr>
              <a:t>) ثم غزا بورصة، ومرض السلطان عثمان، فقام بزيارته ابنه الغازي </a:t>
            </a:r>
            <a:r>
              <a:rPr lang="ar-AE" sz="1400" dirty="0" err="1" smtClean="0">
                <a:solidFill>
                  <a:schemeClr val="bg1">
                    <a:lumMod val="85000"/>
                    <a:lumOff val="15000"/>
                  </a:schemeClr>
                </a:solidFill>
              </a:rPr>
              <a:t>أورخان</a:t>
            </a:r>
            <a:r>
              <a:rPr lang="ar-AE" sz="1400" dirty="0" smtClean="0">
                <a:solidFill>
                  <a:schemeClr val="bg1">
                    <a:lumMod val="85000"/>
                    <a:lumOff val="15000"/>
                  </a:schemeClr>
                </a:solidFill>
              </a:rPr>
              <a:t>، وتوفى السلطان عثمان الأول وهو يبلغ من العمر 70سنة، توفي في 17 أو 20 رمضان سنة 726هـ/ 1326م، وقد غزا عثمان أراضي البيزنطيين وضمها إلى أملاكه حتى بلغت ستة عشر ألف كيلومتر غداة وفاته سنة 724 هـ/ 1324م، ومدة سلطنته 27 سنة، ودفن في تربته الخاصة في </a:t>
            </a:r>
            <a:r>
              <a:rPr lang="ar-AE" sz="1400" dirty="0" err="1" smtClean="0">
                <a:solidFill>
                  <a:schemeClr val="bg1">
                    <a:lumMod val="85000"/>
                    <a:lumOff val="15000"/>
                  </a:schemeClr>
                </a:solidFill>
              </a:rPr>
              <a:t>بروسة</a:t>
            </a:r>
            <a:r>
              <a:rPr lang="ar-AE" sz="1400" dirty="0" smtClean="0">
                <a:solidFill>
                  <a:schemeClr val="bg1">
                    <a:lumMod val="85000"/>
                    <a:lumOff val="15000"/>
                  </a:schemeClr>
                </a:solidFill>
              </a:rPr>
              <a:t> (بورصة) وتسلطن بعده ابنه الغازي في سبيل </a:t>
            </a:r>
            <a:r>
              <a:rPr lang="ar-AE" sz="1400" dirty="0" smtClean="0">
                <a:solidFill>
                  <a:schemeClr val="bg1">
                    <a:lumMod val="85000"/>
                    <a:lumOff val="15000"/>
                  </a:schemeClr>
                </a:solidFill>
                <a:hlinkClick r:id="rId2" action="ppaction://hlinkfile" tooltip="الله"/>
              </a:rPr>
              <a:t>الله</a:t>
            </a:r>
            <a:r>
              <a:rPr lang="ar-AE" sz="1400" dirty="0" smtClean="0">
                <a:solidFill>
                  <a:schemeClr val="bg1">
                    <a:lumMod val="85000"/>
                    <a:lumOff val="15000"/>
                  </a:schemeClr>
                </a:solidFill>
              </a:rPr>
              <a:t> </a:t>
            </a:r>
            <a:r>
              <a:rPr lang="ar-AE" sz="1400" dirty="0" err="1" smtClean="0">
                <a:solidFill>
                  <a:schemeClr val="bg1">
                    <a:lumMod val="85000"/>
                    <a:lumOff val="15000"/>
                  </a:schemeClr>
                </a:solidFill>
              </a:rPr>
              <a:t>أورخان</a:t>
            </a:r>
            <a:r>
              <a:rPr lang="ar-AE" sz="1400" dirty="0" smtClean="0">
                <a:solidFill>
                  <a:schemeClr val="bg1">
                    <a:lumMod val="85000"/>
                    <a:lumOff val="15000"/>
                  </a:schemeClr>
                </a:solidFill>
              </a:rPr>
              <a:t> فأوكل إدارة شؤون الإدارة لأخيه علاء الدين، ووُلد </a:t>
            </a:r>
            <a:r>
              <a:rPr lang="ar-AE" sz="1400" dirty="0" err="1" smtClean="0">
                <a:solidFill>
                  <a:schemeClr val="bg1">
                    <a:lumMod val="85000"/>
                    <a:lumOff val="15000"/>
                  </a:schemeClr>
                </a:solidFill>
              </a:rPr>
              <a:t>لأورخان</a:t>
            </a:r>
            <a:r>
              <a:rPr lang="ar-AE" sz="1400" dirty="0" smtClean="0">
                <a:solidFill>
                  <a:schemeClr val="bg1">
                    <a:lumMod val="85000"/>
                    <a:lumOff val="15000"/>
                  </a:schemeClr>
                </a:solidFill>
              </a:rPr>
              <a:t> في تلك السنة ابنه مراد الأول.</a:t>
            </a:r>
          </a:p>
          <a:p>
            <a:pPr algn="ctr"/>
            <a:r>
              <a:rPr lang="ar-AE" sz="1400" dirty="0" smtClean="0">
                <a:solidFill>
                  <a:schemeClr val="bg1">
                    <a:lumMod val="85000"/>
                    <a:lumOff val="15000"/>
                  </a:schemeClr>
                </a:solidFill>
              </a:rPr>
              <a:t>و تذكر المصادر أن </a:t>
            </a:r>
            <a:r>
              <a:rPr lang="ar-AE" sz="1400" dirty="0" err="1" smtClean="0">
                <a:solidFill>
                  <a:schemeClr val="bg1">
                    <a:lumMod val="85000"/>
                    <a:lumOff val="15000"/>
                  </a:schemeClr>
                </a:solidFill>
                <a:hlinkClick r:id="rId3" action="ppaction://hlinkfile" tooltip="طغرل (الصفحة غير موجودة)"/>
              </a:rPr>
              <a:t>طغرل</a:t>
            </a:r>
            <a:r>
              <a:rPr lang="ar-AE" sz="1400" dirty="0" smtClean="0">
                <a:solidFill>
                  <a:schemeClr val="bg1">
                    <a:lumMod val="85000"/>
                    <a:lumOff val="15000"/>
                  </a:schemeClr>
                </a:solidFill>
              </a:rPr>
              <a:t> ساعد الأمير </a:t>
            </a:r>
            <a:r>
              <a:rPr lang="ar-AE" sz="1400" dirty="0" smtClean="0">
                <a:solidFill>
                  <a:schemeClr val="bg1">
                    <a:lumMod val="85000"/>
                    <a:lumOff val="15000"/>
                  </a:schemeClr>
                </a:solidFill>
                <a:hlinkClick r:id="rId4" action="ppaction://hlinkfile" tooltip="علاء الدين السلجوقي (الصفحة غير موجودة)"/>
              </a:rPr>
              <a:t>علاء الدين السلجوقي</a:t>
            </a:r>
            <a:r>
              <a:rPr lang="ar-AE" sz="1400" dirty="0" smtClean="0">
                <a:solidFill>
                  <a:schemeClr val="bg1">
                    <a:lumMod val="85000"/>
                    <a:lumOff val="15000"/>
                  </a:schemeClr>
                </a:solidFill>
              </a:rPr>
              <a:t> في إحدى حروبه فأعجب بشجاعته فأقطعه أرضا تابعة </a:t>
            </a:r>
            <a:r>
              <a:rPr lang="ar-AE" sz="1400" dirty="0" err="1" smtClean="0">
                <a:solidFill>
                  <a:schemeClr val="bg1">
                    <a:lumMod val="85000"/>
                    <a:lumOff val="15000"/>
                  </a:schemeClr>
                </a:solidFill>
                <a:hlinkClick r:id="rId5" action="ppaction://hlinkfile" tooltip="سلاجقة"/>
              </a:rPr>
              <a:t>للدوله</a:t>
            </a:r>
            <a:r>
              <a:rPr lang="ar-AE" sz="1400" dirty="0" smtClean="0">
                <a:solidFill>
                  <a:schemeClr val="bg1">
                    <a:lumMod val="85000"/>
                    <a:lumOff val="15000"/>
                  </a:schemeClr>
                </a:solidFill>
                <a:hlinkClick r:id="rId5" action="ppaction://hlinkfile" tooltip="سلاجقة"/>
              </a:rPr>
              <a:t> </a:t>
            </a:r>
            <a:r>
              <a:rPr lang="ar-AE" sz="1400" dirty="0" err="1" smtClean="0">
                <a:solidFill>
                  <a:schemeClr val="bg1">
                    <a:lumMod val="85000"/>
                    <a:lumOff val="15000"/>
                  </a:schemeClr>
                </a:solidFill>
                <a:hlinkClick r:id="rId5" action="ppaction://hlinkfile" tooltip="سلاجقة"/>
              </a:rPr>
              <a:t>السلجوقيه</a:t>
            </a:r>
            <a:r>
              <a:rPr lang="ar-AE" sz="1400" dirty="0" smtClean="0">
                <a:solidFill>
                  <a:schemeClr val="bg1">
                    <a:lumMod val="85000"/>
                    <a:lumOff val="15000"/>
                  </a:schemeClr>
                </a:solidFill>
              </a:rPr>
              <a:t> فأقام فيها إمارته وكانت </a:t>
            </a:r>
            <a:r>
              <a:rPr lang="ar-AE" sz="1400" dirty="0" err="1" smtClean="0">
                <a:solidFill>
                  <a:schemeClr val="bg1">
                    <a:lumMod val="85000"/>
                    <a:lumOff val="15000"/>
                  </a:schemeClr>
                </a:solidFill>
              </a:rPr>
              <a:t>المنطقه</a:t>
            </a:r>
            <a:r>
              <a:rPr lang="ar-AE" sz="1400" dirty="0" smtClean="0">
                <a:solidFill>
                  <a:schemeClr val="bg1">
                    <a:lumMod val="85000"/>
                    <a:lumOff val="15000"/>
                  </a:schemeClr>
                </a:solidFill>
              </a:rPr>
              <a:t> </a:t>
            </a:r>
            <a:r>
              <a:rPr lang="ar-AE" sz="1400" dirty="0" err="1" smtClean="0">
                <a:solidFill>
                  <a:schemeClr val="bg1">
                    <a:lumMod val="85000"/>
                    <a:lumOff val="15000"/>
                  </a:schemeClr>
                </a:solidFill>
              </a:rPr>
              <a:t>بها</a:t>
            </a:r>
            <a:r>
              <a:rPr lang="ar-AE" sz="1400" dirty="0" smtClean="0">
                <a:solidFill>
                  <a:schemeClr val="bg1">
                    <a:lumMod val="85000"/>
                    <a:lumOff val="15000"/>
                  </a:schemeClr>
                </a:solidFill>
              </a:rPr>
              <a:t> عدة إمارات </a:t>
            </a:r>
            <a:r>
              <a:rPr lang="ar-AE" sz="1400" dirty="0" smtClean="0">
                <a:solidFill>
                  <a:schemeClr val="bg1">
                    <a:lumMod val="85000"/>
                    <a:lumOff val="15000"/>
                  </a:schemeClr>
                </a:solidFill>
                <a:hlinkClick r:id="rId6" action="ppaction://hlinkfile" tooltip="تركمانيه (الصفحة غير موجودة)"/>
              </a:rPr>
              <a:t>تركمانيه</a:t>
            </a:r>
            <a:r>
              <a:rPr lang="ar-AE" sz="1400" dirty="0" smtClean="0">
                <a:solidFill>
                  <a:schemeClr val="bg1">
                    <a:lumMod val="85000"/>
                    <a:lumOff val="15000"/>
                  </a:schemeClr>
                </a:solidFill>
              </a:rPr>
              <a:t> أخرى هربت من الغزو المغولي إلى منطقة شرقي </a:t>
            </a:r>
            <a:r>
              <a:rPr lang="ar-AE" sz="1400" dirty="0" err="1" smtClean="0">
                <a:solidFill>
                  <a:schemeClr val="bg1">
                    <a:lumMod val="85000"/>
                    <a:lumOff val="15000"/>
                  </a:schemeClr>
                </a:solidFill>
                <a:hlinkClick r:id="rId7" action="ppaction://hlinkfile" tooltip="الاناضول (الصفحة غير موجودة)"/>
              </a:rPr>
              <a:t>الاناضول</a:t>
            </a:r>
            <a:endParaRPr lang="ar-AE" sz="1400" dirty="0" smtClean="0">
              <a:solidFill>
                <a:schemeClr val="bg1">
                  <a:lumMod val="85000"/>
                  <a:lumOff val="15000"/>
                </a:schemeClr>
              </a:solidFill>
            </a:endParaRPr>
          </a:p>
          <a:p>
            <a:pPr algn="ctr"/>
            <a:endParaRPr lang="en-US" sz="1400" dirty="0">
              <a:solidFill>
                <a:schemeClr val="bg1">
                  <a:lumMod val="85000"/>
                  <a:lumOff val="15000"/>
                </a:schemeClr>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AE" dirty="0" smtClean="0"/>
              <a:t>توسع الدولة</a:t>
            </a:r>
            <a:endParaRPr lang="en-US" dirty="0"/>
          </a:p>
        </p:txBody>
      </p:sp>
      <p:sp>
        <p:nvSpPr>
          <p:cNvPr id="3" name="Content Placeholder 2"/>
          <p:cNvSpPr>
            <a:spLocks noGrp="1"/>
          </p:cNvSpPr>
          <p:nvPr>
            <p:ph idx="1"/>
          </p:nvPr>
        </p:nvSpPr>
        <p:spPr/>
        <p:txBody>
          <a:bodyPr>
            <a:normAutofit/>
          </a:bodyPr>
          <a:lstStyle/>
          <a:p>
            <a:pPr algn="ctr"/>
            <a:r>
              <a:rPr lang="ar-AE" sz="2400" b="1" dirty="0" smtClean="0"/>
              <a:t>توسع العثمانيين في آسيا الصغرى</a:t>
            </a:r>
          </a:p>
          <a:p>
            <a:pPr algn="ctr"/>
            <a:r>
              <a:rPr lang="ar-AE" sz="2400" dirty="0" smtClean="0"/>
              <a:t>وسع عثمان حدود السلطة حتى بلغ </a:t>
            </a:r>
            <a:r>
              <a:rPr lang="ar-AE" sz="2400" dirty="0" smtClean="0">
                <a:hlinkClick r:id="rId2" action="ppaction://hlinkfile" tooltip="البحر الأسود"/>
              </a:rPr>
              <a:t>البحر </a:t>
            </a:r>
            <a:r>
              <a:rPr lang="ar-AE" sz="2400" dirty="0" err="1" smtClean="0">
                <a:hlinkClick r:id="rId2" action="ppaction://hlinkfile" tooltip="البحر الأسود"/>
              </a:rPr>
              <a:t>الاسود</a:t>
            </a:r>
            <a:r>
              <a:rPr lang="ar-AE" sz="2400" dirty="0" smtClean="0"/>
              <a:t>. تولى الزعامة أبنه </a:t>
            </a:r>
            <a:r>
              <a:rPr lang="ar-AE" sz="2400" dirty="0" err="1" smtClean="0"/>
              <a:t>أورخان</a:t>
            </a:r>
            <a:r>
              <a:rPr lang="ar-AE" sz="2400" dirty="0" smtClean="0"/>
              <a:t> سنة 1326م الذي أسس بنية الجيش </a:t>
            </a:r>
            <a:r>
              <a:rPr lang="ar-AE" sz="2400" dirty="0" err="1" smtClean="0"/>
              <a:t>الأنكشاري</a:t>
            </a:r>
            <a:endParaRPr lang="ar-AE" sz="2400" dirty="0" smtClean="0"/>
          </a:p>
          <a:p>
            <a:pPr algn="ctr"/>
            <a:endParaRPr lang="en-US" sz="24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AE" dirty="0" smtClean="0"/>
              <a:t>التوسع بالعالم الإسلامي</a:t>
            </a:r>
            <a:endParaRPr lang="en-US" dirty="0"/>
          </a:p>
        </p:txBody>
      </p:sp>
      <p:sp>
        <p:nvSpPr>
          <p:cNvPr id="3" name="Content Placeholder 2"/>
          <p:cNvSpPr>
            <a:spLocks noGrp="1"/>
          </p:cNvSpPr>
          <p:nvPr>
            <p:ph idx="1"/>
          </p:nvPr>
        </p:nvSpPr>
        <p:spPr/>
        <p:txBody>
          <a:bodyPr>
            <a:normAutofit/>
          </a:bodyPr>
          <a:lstStyle/>
          <a:p>
            <a:pPr algn="ctr"/>
            <a:r>
              <a:rPr lang="ar-AE" sz="2000" dirty="0" smtClean="0"/>
              <a:t>أصبح العثمانيون القوة الرائدة في العالم </a:t>
            </a:r>
            <a:r>
              <a:rPr lang="ar-AE" sz="2000" dirty="0" smtClean="0">
                <a:hlinkClick r:id="rId2" action="ppaction://hlinkfile" tooltip="إسلام"/>
              </a:rPr>
              <a:t>الإسلامي</a:t>
            </a:r>
            <a:r>
              <a:rPr lang="ar-AE" sz="2000" dirty="0" smtClean="0"/>
              <a:t>. وانتصر السلطان </a:t>
            </a:r>
            <a:r>
              <a:rPr lang="ar-AE" sz="2000" dirty="0" smtClean="0">
                <a:hlinkClick r:id="rId3" action="ppaction://hlinkfile" tooltip="سليم الأول"/>
              </a:rPr>
              <a:t>سليم الأول</a:t>
            </a:r>
            <a:r>
              <a:rPr lang="ar-AE" sz="2000" dirty="0" smtClean="0"/>
              <a:t> (</a:t>
            </a:r>
            <a:r>
              <a:rPr lang="ar-AE" sz="2000" dirty="0" smtClean="0">
                <a:hlinkClick r:id="rId4" action="ppaction://hlinkfile" tooltip="1512"/>
              </a:rPr>
              <a:t>1512</a:t>
            </a:r>
            <a:r>
              <a:rPr lang="ar-AE" sz="2000" dirty="0" smtClean="0"/>
              <a:t>-</a:t>
            </a:r>
            <a:r>
              <a:rPr lang="ar-AE" sz="2000" dirty="0" smtClean="0">
                <a:hlinkClick r:id="rId5" action="ppaction://hlinkfile" tooltip="1520"/>
              </a:rPr>
              <a:t>1520</a:t>
            </a:r>
            <a:r>
              <a:rPr lang="ar-AE" sz="2000" dirty="0" smtClean="0"/>
              <a:t> </a:t>
            </a:r>
            <a:r>
              <a:rPr lang="ar-AE" sz="2000" dirty="0" err="1" smtClean="0"/>
              <a:t>م</a:t>
            </a:r>
            <a:r>
              <a:rPr lang="ar-AE" sz="2000" dirty="0" smtClean="0"/>
              <a:t>) على </a:t>
            </a:r>
            <a:r>
              <a:rPr lang="ar-AE" sz="2000" dirty="0" err="1" smtClean="0">
                <a:hlinkClick r:id="rId6" action="ppaction://hlinkfile" tooltip="صفويون"/>
              </a:rPr>
              <a:t>الصفويين</a:t>
            </a:r>
            <a:r>
              <a:rPr lang="ar-AE" sz="2000" dirty="0" smtClean="0"/>
              <a:t> في </a:t>
            </a:r>
            <a:r>
              <a:rPr lang="ar-AE" sz="2000" dirty="0" smtClean="0">
                <a:hlinkClick r:id="rId7" action="ppaction://hlinkfile" tooltip="معركة جالديران"/>
              </a:rPr>
              <a:t>معركة </a:t>
            </a:r>
            <a:r>
              <a:rPr lang="ar-AE" sz="2000" dirty="0" err="1" smtClean="0">
                <a:hlinkClick r:id="rId7" action="ppaction://hlinkfile" tooltip="معركة جالديران"/>
              </a:rPr>
              <a:t>جالديران</a:t>
            </a:r>
            <a:r>
              <a:rPr lang="ar-AE" sz="2000" dirty="0" smtClean="0"/>
              <a:t> مما مكنه من السيطرة على </a:t>
            </a:r>
            <a:r>
              <a:rPr lang="ar-AE" sz="2000" dirty="0" smtClean="0">
                <a:hlinkClick r:id="rId8" action="ppaction://hlinkfile" tooltip="العراق"/>
              </a:rPr>
              <a:t>العراق</a:t>
            </a:r>
            <a:r>
              <a:rPr lang="ar-AE" sz="2000" dirty="0" smtClean="0"/>
              <a:t> و</a:t>
            </a:r>
            <a:r>
              <a:rPr lang="ar-AE" sz="2000" dirty="0" smtClean="0">
                <a:hlinkClick r:id="rId9" action="ppaction://hlinkfile" tooltip="أذربيجان"/>
              </a:rPr>
              <a:t>أذربيجان</a:t>
            </a:r>
            <a:r>
              <a:rPr lang="ar-AE" sz="2000" dirty="0" smtClean="0"/>
              <a:t> عام 1514م، ثم بلاد ال</a:t>
            </a:r>
            <a:r>
              <a:rPr lang="ar-AE" sz="2000" dirty="0" smtClean="0">
                <a:hlinkClick r:id="rId10" action="ppaction://hlinkfile" tooltip="شام (توضيح)"/>
              </a:rPr>
              <a:t>شام</a:t>
            </a:r>
            <a:r>
              <a:rPr lang="ar-AE" sz="2000" dirty="0" smtClean="0"/>
              <a:t> و</a:t>
            </a:r>
            <a:r>
              <a:rPr lang="ar-AE" sz="2000" dirty="0" smtClean="0">
                <a:hlinkClick r:id="rId11" action="ppaction://hlinkfile" tooltip="فلسطين"/>
              </a:rPr>
              <a:t>فلسطين</a:t>
            </a:r>
            <a:r>
              <a:rPr lang="ar-AE" sz="2000" dirty="0" smtClean="0"/>
              <a:t> عام </a:t>
            </a:r>
            <a:r>
              <a:rPr lang="ar-AE" sz="2000" dirty="0" smtClean="0">
                <a:hlinkClick r:id="rId12" action="ppaction://hlinkfile" tooltip="1516"/>
              </a:rPr>
              <a:t>1516م</a:t>
            </a:r>
            <a:r>
              <a:rPr lang="ar-AE" sz="2000" dirty="0" smtClean="0"/>
              <a:t> ب</a:t>
            </a:r>
            <a:r>
              <a:rPr lang="ar-AE" sz="2000" dirty="0" smtClean="0">
                <a:hlinkClick r:id="rId13" action="ppaction://hlinkfile" tooltip="معركة مرج دابق"/>
              </a:rPr>
              <a:t>معركة مرج </a:t>
            </a:r>
            <a:r>
              <a:rPr lang="ar-AE" sz="2000" dirty="0" err="1" smtClean="0">
                <a:hlinkClick r:id="rId13" action="ppaction://hlinkfile" tooltip="معركة مرج دابق"/>
              </a:rPr>
              <a:t>دابق</a:t>
            </a:r>
            <a:r>
              <a:rPr lang="ar-AE" sz="2000" dirty="0" smtClean="0"/>
              <a:t>، واستولى على </a:t>
            </a:r>
            <a:r>
              <a:rPr lang="ar-AE" sz="2000" dirty="0" smtClean="0">
                <a:hlinkClick r:id="rId14" action="ppaction://hlinkfile" tooltip="مصر"/>
              </a:rPr>
              <a:t>مصر</a:t>
            </a:r>
            <a:r>
              <a:rPr lang="ar-AE" sz="2000" dirty="0" smtClean="0"/>
              <a:t> بعد معركة </a:t>
            </a:r>
            <a:r>
              <a:rPr lang="ar-AE" sz="2000" dirty="0" err="1" smtClean="0">
                <a:hlinkClick r:id="rId15" action="ppaction://hlinkfile" tooltip="معركة الريدانية"/>
              </a:rPr>
              <a:t>الريدانية</a:t>
            </a:r>
            <a:r>
              <a:rPr lang="ar-AE" sz="2000" dirty="0" smtClean="0"/>
              <a:t> عام </a:t>
            </a:r>
            <a:r>
              <a:rPr lang="ar-AE" sz="2000" dirty="0" smtClean="0">
                <a:hlinkClick r:id="rId16" action="ppaction://hlinkfile" tooltip="1517"/>
              </a:rPr>
              <a:t>1517</a:t>
            </a:r>
            <a:r>
              <a:rPr lang="ar-AE" sz="2000" dirty="0" smtClean="0"/>
              <a:t> </a:t>
            </a:r>
            <a:r>
              <a:rPr lang="ar-AE" sz="2000" dirty="0" err="1" smtClean="0"/>
              <a:t>م</a:t>
            </a:r>
            <a:r>
              <a:rPr lang="ar-AE" sz="2000" dirty="0" smtClean="0"/>
              <a:t>. وبلغت الدولة أوجها في عهد ابنه </a:t>
            </a:r>
            <a:r>
              <a:rPr lang="ar-AE" sz="2000" dirty="0" smtClean="0">
                <a:hlinkClick r:id="rId17" action="ppaction://hlinkfile" tooltip="سليمان القانوني"/>
              </a:rPr>
              <a:t>سليمان القانوني</a:t>
            </a:r>
            <a:r>
              <a:rPr lang="ar-AE" sz="2000" dirty="0" smtClean="0"/>
              <a:t> (</a:t>
            </a:r>
            <a:r>
              <a:rPr lang="ar-AE" sz="2000" dirty="0" smtClean="0">
                <a:hlinkClick r:id="rId5" action="ppaction://hlinkfile" tooltip="1520"/>
              </a:rPr>
              <a:t>1520</a:t>
            </a:r>
            <a:r>
              <a:rPr lang="ar-AE" sz="2000" dirty="0" smtClean="0"/>
              <a:t>-</a:t>
            </a:r>
            <a:r>
              <a:rPr lang="ar-AE" sz="2000" dirty="0" smtClean="0">
                <a:hlinkClick r:id="rId18" action="ppaction://hlinkfile" tooltip="1566"/>
              </a:rPr>
              <a:t>1566</a:t>
            </a:r>
            <a:r>
              <a:rPr lang="ar-AE" sz="2000" dirty="0" smtClean="0"/>
              <a:t> </a:t>
            </a:r>
            <a:r>
              <a:rPr lang="ar-AE" sz="2000" dirty="0" err="1" smtClean="0"/>
              <a:t>م</a:t>
            </a:r>
            <a:r>
              <a:rPr lang="ar-AE" sz="2000" dirty="0" smtClean="0"/>
              <a:t>) الذي واصل غزو البلقان (المجر عام </a:t>
            </a:r>
            <a:r>
              <a:rPr lang="ar-AE" sz="2000" dirty="0" smtClean="0">
                <a:hlinkClick r:id="rId19" action="ppaction://hlinkfile" tooltip="1519"/>
              </a:rPr>
              <a:t>1519م</a:t>
            </a:r>
            <a:r>
              <a:rPr lang="ar-AE" sz="2000" dirty="0" smtClean="0"/>
              <a:t>، ثم حصار </a:t>
            </a:r>
            <a:r>
              <a:rPr lang="ar-AE" sz="2000" dirty="0" err="1" smtClean="0">
                <a:hlinkClick r:id="rId20" action="ppaction://hlinkfile" tooltip="فيينا"/>
              </a:rPr>
              <a:t>فيينا</a:t>
            </a:r>
            <a:r>
              <a:rPr lang="ar-AE" sz="2000" dirty="0" smtClean="0"/>
              <a:t>)، وفي عام 1532م، استولى بعدها على الساحل الصومالي من البحر الأحمر واستطاع بناء </a:t>
            </a:r>
            <a:r>
              <a:rPr lang="ar-AE" sz="2000" dirty="0" err="1" smtClean="0"/>
              <a:t>اسطول</a:t>
            </a:r>
            <a:r>
              <a:rPr lang="ar-AE" sz="2000" dirty="0" smtClean="0"/>
              <a:t> بحري لبسط سيطرته على </a:t>
            </a:r>
            <a:r>
              <a:rPr lang="ar-AE" sz="2000" dirty="0" smtClean="0">
                <a:hlinkClick r:id="rId21" action="ppaction://hlinkfile" tooltip="البحر الأبيض المتوسط"/>
              </a:rPr>
              <a:t>البحر المتوسط</a:t>
            </a:r>
            <a:r>
              <a:rPr lang="ar-AE" sz="2000" dirty="0" smtClean="0"/>
              <a:t> بمساعدة </a:t>
            </a:r>
            <a:r>
              <a:rPr lang="ar-AE" sz="2000" dirty="0" smtClean="0">
                <a:hlinkClick r:id="rId22" action="ppaction://hlinkfile" tooltip="خير الدين بربروس"/>
              </a:rPr>
              <a:t>خير الدين </a:t>
            </a:r>
            <a:r>
              <a:rPr lang="ar-AE" sz="2000" dirty="0" err="1" smtClean="0">
                <a:hlinkClick r:id="rId22" action="ppaction://hlinkfile" tooltip="خير الدين بربروس"/>
              </a:rPr>
              <a:t>بربروس</a:t>
            </a:r>
            <a:r>
              <a:rPr lang="ar-AE" sz="2000" dirty="0" smtClean="0"/>
              <a:t> الذي قدم ولاءه للسلطان (بعد </a:t>
            </a:r>
            <a:r>
              <a:rPr lang="ar-AE" sz="2000" dirty="0" smtClean="0">
                <a:hlinkClick r:id="rId23" action="ppaction://hlinkfile" tooltip="1552"/>
              </a:rPr>
              <a:t>1552</a:t>
            </a:r>
            <a:r>
              <a:rPr lang="ar-AE" sz="2000" dirty="0" smtClean="0"/>
              <a:t> تم </a:t>
            </a:r>
            <a:r>
              <a:rPr lang="ar-AE" sz="2000" dirty="0" err="1" smtClean="0"/>
              <a:t>اعلان</a:t>
            </a:r>
            <a:r>
              <a:rPr lang="ar-AE" sz="2000" dirty="0" smtClean="0"/>
              <a:t> انضمام الدول الثلاث الجزائر تونس وطرابلس إلى الدولة العثمانية : وذلك بطلب من الجزائر التي كان لها حكم ذاتي في تصرفها عندما طلب خير الدين </a:t>
            </a:r>
            <a:r>
              <a:rPr lang="ar-AE" sz="2000" dirty="0" err="1" smtClean="0"/>
              <a:t>بربروس</a:t>
            </a:r>
            <a:r>
              <a:rPr lang="ar-AE" sz="2000" dirty="0" smtClean="0"/>
              <a:t> العام 1518 المساعدة من الأستانة عقب مقتل أخيه بابا </a:t>
            </a:r>
            <a:r>
              <a:rPr lang="ar-AE" sz="2000" dirty="0" err="1" smtClean="0"/>
              <a:t>عروج</a:t>
            </a:r>
            <a:r>
              <a:rPr lang="ar-AE" sz="2000" dirty="0" smtClean="0"/>
              <a:t> من طرف </a:t>
            </a:r>
            <a:r>
              <a:rPr lang="ar-AE" sz="2000" dirty="0" err="1" smtClean="0"/>
              <a:t>الإسبان</a:t>
            </a:r>
            <a:r>
              <a:rPr lang="ar-AE" sz="2000" dirty="0" smtClean="0"/>
              <a:t> الذين احتلوا مدينة وهران وبعدها شواطئ تلمسان </a:t>
            </a:r>
            <a:r>
              <a:rPr lang="ar-AE" sz="2000" dirty="0" err="1" smtClean="0"/>
              <a:t>ومستغانم</a:t>
            </a:r>
            <a:r>
              <a:rPr lang="ar-AE" sz="2000" dirty="0" smtClean="0"/>
              <a:t> وتنس ودلس </a:t>
            </a:r>
            <a:r>
              <a:rPr lang="ar-AE" sz="2000" dirty="0" err="1" smtClean="0"/>
              <a:t>وبجاية</a:t>
            </a:r>
            <a:r>
              <a:rPr lang="ar-AE" sz="2000" dirty="0" smtClean="0"/>
              <a:t> حيث أخضعت طرابلس في حدود عام 1551م). فأصبحت الدولة تمتد على معظم ما يشكل اليوم </a:t>
            </a:r>
            <a:r>
              <a:rPr lang="ar-AE" sz="2000" dirty="0" smtClean="0">
                <a:hlinkClick r:id="rId24" action="ppaction://hlinkfile" tooltip="العالم العربي"/>
              </a:rPr>
              <a:t>الوطن العربي</a:t>
            </a:r>
            <a:r>
              <a:rPr lang="ar-AE" sz="2000" dirty="0" smtClean="0"/>
              <a:t> باستثناء وسط الجزيرة و</a:t>
            </a:r>
            <a:r>
              <a:rPr lang="ar-AE" sz="2000" dirty="0" smtClean="0">
                <a:hlinkClick r:id="rId25" action="ppaction://hlinkfile" tooltip="مراكش"/>
              </a:rPr>
              <a:t>مراكش</a:t>
            </a:r>
            <a:r>
              <a:rPr lang="ar-AE" sz="2000" dirty="0" smtClean="0"/>
              <a:t> وعُمان </a:t>
            </a:r>
            <a:r>
              <a:rPr lang="ar-AE" sz="2000" dirty="0" err="1" smtClean="0"/>
              <a:t>بإلإضافة</a:t>
            </a:r>
            <a:r>
              <a:rPr lang="ar-AE" sz="2000" dirty="0" smtClean="0"/>
              <a:t> إلى امتدادها في وسط </a:t>
            </a:r>
            <a:r>
              <a:rPr lang="ar-AE" sz="2000" dirty="0" smtClean="0">
                <a:hlinkClick r:id="rId26" action="ppaction://hlinkfile" tooltip="آسيا"/>
              </a:rPr>
              <a:t>آسيا</a:t>
            </a:r>
            <a:r>
              <a:rPr lang="ar-AE" sz="2000" dirty="0" smtClean="0"/>
              <a:t> وجنوب شرق </a:t>
            </a:r>
            <a:r>
              <a:rPr lang="ar-AE" sz="2000" dirty="0" smtClean="0">
                <a:hlinkClick r:id="rId27" action="ppaction://hlinkfile" tooltip="أوروبا"/>
              </a:rPr>
              <a:t>أوروبا</a:t>
            </a:r>
            <a:r>
              <a:rPr lang="ar-AE" sz="2000" dirty="0" smtClean="0"/>
              <a:t>.</a:t>
            </a:r>
            <a:endParaRPr lang="en-US" sz="20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AE" dirty="0" smtClean="0"/>
              <a:t>التراجع</a:t>
            </a:r>
            <a:endParaRPr lang="en-US" dirty="0"/>
          </a:p>
        </p:txBody>
      </p:sp>
      <p:sp>
        <p:nvSpPr>
          <p:cNvPr id="3" name="Content Placeholder 2"/>
          <p:cNvSpPr>
            <a:spLocks noGrp="1"/>
          </p:cNvSpPr>
          <p:nvPr>
            <p:ph idx="1"/>
          </p:nvPr>
        </p:nvSpPr>
        <p:spPr/>
        <p:txBody>
          <a:bodyPr>
            <a:normAutofit fontScale="92500" lnSpcReduction="20000"/>
          </a:bodyPr>
          <a:lstStyle/>
          <a:p>
            <a:pPr algn="ctr"/>
            <a:r>
              <a:rPr lang="ar-AE" dirty="0" smtClean="0"/>
              <a:t>بعد سنة </a:t>
            </a:r>
            <a:r>
              <a:rPr lang="ar-AE" dirty="0" smtClean="0">
                <a:hlinkClick r:id="rId2" action="ppaction://hlinkfile" tooltip="1566"/>
              </a:rPr>
              <a:t>1566</a:t>
            </a:r>
            <a:r>
              <a:rPr lang="ar-AE" dirty="0" smtClean="0"/>
              <a:t> </a:t>
            </a:r>
            <a:r>
              <a:rPr lang="ar-AE" dirty="0" err="1" smtClean="0"/>
              <a:t>م</a:t>
            </a:r>
            <a:r>
              <a:rPr lang="ar-AE" dirty="0" smtClean="0"/>
              <a:t> أصبح الملك في أيدي سلاطين عاجزين أو غير مؤهلين للحكم. فمنذ </a:t>
            </a:r>
            <a:r>
              <a:rPr lang="ar-AE" dirty="0" smtClean="0">
                <a:hlinkClick r:id="rId3" action="ppaction://hlinkfile" tooltip="1656"/>
              </a:rPr>
              <a:t>1656</a:t>
            </a:r>
            <a:r>
              <a:rPr lang="ar-AE" dirty="0" smtClean="0"/>
              <a:t> </a:t>
            </a:r>
            <a:r>
              <a:rPr lang="ar-AE" dirty="0" err="1" smtClean="0"/>
              <a:t>م</a:t>
            </a:r>
            <a:r>
              <a:rPr lang="ar-AE" dirty="0" smtClean="0"/>
              <a:t> أصبحت السلطة بين أيدي كبير الوزراء (الصدر الأعظم) أو كبار القادة الإنكشاريين. بدأت مع هذه الفترة مرحلة الانحطاط السياسي والثقافي. كان العثمانيون في صراع دائم مع </a:t>
            </a:r>
            <a:r>
              <a:rPr lang="ar-AE" dirty="0" err="1" smtClean="0">
                <a:hlinkClick r:id="rId4" action="ppaction://hlinkfile" tooltip="هابسبورغ"/>
              </a:rPr>
              <a:t>الهبسبورغ</a:t>
            </a:r>
            <a:r>
              <a:rPr lang="ar-AE" dirty="0" smtClean="0"/>
              <a:t>، ملوك </a:t>
            </a:r>
            <a:r>
              <a:rPr lang="ar-AE" dirty="0" smtClean="0">
                <a:hlinkClick r:id="rId5" action="ppaction://hlinkfile" tooltip="النمسا"/>
              </a:rPr>
              <a:t>النمسا</a:t>
            </a:r>
            <a:r>
              <a:rPr lang="ar-AE" dirty="0" smtClean="0"/>
              <a:t> (حصار </a:t>
            </a:r>
            <a:r>
              <a:rPr lang="ar-AE" dirty="0" err="1" smtClean="0">
                <a:hlinkClick r:id="rId6" action="ppaction://hlinkfile" tooltip="فيينا"/>
              </a:rPr>
              <a:t>فيينا</a:t>
            </a:r>
            <a:r>
              <a:rPr lang="ar-AE" dirty="0" smtClean="0"/>
              <a:t>: </a:t>
            </a:r>
            <a:r>
              <a:rPr lang="ar-AE" dirty="0" smtClean="0">
                <a:hlinkClick r:id="rId7" action="ppaction://hlinkfile" tooltip="1683"/>
              </a:rPr>
              <a:t>1683</a:t>
            </a:r>
            <a:r>
              <a:rPr lang="ar-AE" dirty="0" smtClean="0"/>
              <a:t> </a:t>
            </a:r>
            <a:r>
              <a:rPr lang="ar-AE" dirty="0" err="1" smtClean="0"/>
              <a:t>م</a:t>
            </a:r>
            <a:r>
              <a:rPr lang="ar-AE" dirty="0" smtClean="0"/>
              <a:t>)، إلا أن مراكز القوى تغيرت بعد </a:t>
            </a:r>
            <a:r>
              <a:rPr lang="ar-AE" dirty="0" smtClean="0">
                <a:hlinkClick r:id="rId8" action="ppaction://hlinkfile" tooltip="معركة فيينا"/>
              </a:rPr>
              <a:t>معركة </a:t>
            </a:r>
            <a:r>
              <a:rPr lang="ar-AE" dirty="0" err="1" smtClean="0">
                <a:hlinkClick r:id="rId8" action="ppaction://hlinkfile" tooltip="معركة فيينا"/>
              </a:rPr>
              <a:t>فيينا</a:t>
            </a:r>
            <a:r>
              <a:rPr lang="ar-AE" dirty="0" smtClean="0"/>
              <a:t>، منذ </a:t>
            </a:r>
            <a:r>
              <a:rPr lang="ar-AE" dirty="0" smtClean="0">
                <a:hlinkClick r:id="rId9" action="ppaction://hlinkfile" tooltip="1700"/>
              </a:rPr>
              <a:t>1700</a:t>
            </a:r>
            <a:r>
              <a:rPr lang="ar-AE" dirty="0" smtClean="0"/>
              <a:t> </a:t>
            </a:r>
            <a:r>
              <a:rPr lang="ar-AE" dirty="0" err="1" smtClean="0"/>
              <a:t>م</a:t>
            </a:r>
            <a:r>
              <a:rPr lang="ar-AE" dirty="0" smtClean="0"/>
              <a:t> تحول وضع </a:t>
            </a:r>
            <a:r>
              <a:rPr lang="ar-AE" dirty="0" err="1" smtClean="0"/>
              <a:t>العثمانييين</a:t>
            </a:r>
            <a:r>
              <a:rPr lang="ar-AE" dirty="0" smtClean="0"/>
              <a:t> من الهجوم إلى الدفاع. تم إعادة هيكلة الدولة في عهد السلطانين </a:t>
            </a:r>
            <a:r>
              <a:rPr lang="ar-AE" dirty="0" smtClean="0">
                <a:hlinkClick r:id="rId10" action="ppaction://hlinkfile" tooltip="سليم الثالث"/>
              </a:rPr>
              <a:t>سليم الثالث</a:t>
            </a:r>
            <a:r>
              <a:rPr lang="ar-AE" dirty="0" smtClean="0"/>
              <a:t> (</a:t>
            </a:r>
            <a:r>
              <a:rPr lang="ar-AE" dirty="0" smtClean="0">
                <a:hlinkClick r:id="rId11" action="ppaction://hlinkfile" tooltip="1789"/>
              </a:rPr>
              <a:t>1789</a:t>
            </a:r>
            <a:r>
              <a:rPr lang="ar-AE" dirty="0" smtClean="0"/>
              <a:t>-</a:t>
            </a:r>
            <a:r>
              <a:rPr lang="ar-AE" dirty="0" smtClean="0">
                <a:hlinkClick r:id="rId12" action="ppaction://hlinkfile" tooltip="1807"/>
              </a:rPr>
              <a:t>1807</a:t>
            </a:r>
            <a:r>
              <a:rPr lang="ar-AE" dirty="0" smtClean="0"/>
              <a:t> </a:t>
            </a:r>
            <a:r>
              <a:rPr lang="ar-AE" dirty="0" err="1" smtClean="0"/>
              <a:t>م</a:t>
            </a:r>
            <a:r>
              <a:rPr lang="ar-AE" dirty="0" smtClean="0"/>
              <a:t>) ثم </a:t>
            </a:r>
            <a:r>
              <a:rPr lang="ar-AE" dirty="0" smtClean="0">
                <a:hlinkClick r:id="rId13" action="ppaction://hlinkfile" tooltip="محمود الثاني"/>
              </a:rPr>
              <a:t>محمود الثاني</a:t>
            </a:r>
            <a:r>
              <a:rPr lang="ar-AE" dirty="0" smtClean="0"/>
              <a:t> (</a:t>
            </a:r>
            <a:r>
              <a:rPr lang="ar-AE" dirty="0" smtClean="0">
                <a:hlinkClick r:id="rId14" action="ppaction://hlinkfile" tooltip="1808"/>
              </a:rPr>
              <a:t>1808</a:t>
            </a:r>
            <a:r>
              <a:rPr lang="ar-AE" dirty="0" smtClean="0"/>
              <a:t>-</a:t>
            </a:r>
            <a:r>
              <a:rPr lang="ar-AE" dirty="0" smtClean="0">
                <a:hlinkClick r:id="rId15" action="ppaction://hlinkfile" tooltip="1839"/>
              </a:rPr>
              <a:t>1839</a:t>
            </a:r>
            <a:r>
              <a:rPr lang="ar-AE" dirty="0" smtClean="0"/>
              <a:t> </a:t>
            </a:r>
            <a:r>
              <a:rPr lang="ar-AE" dirty="0" err="1" smtClean="0"/>
              <a:t>م</a:t>
            </a:r>
            <a:r>
              <a:rPr lang="ar-AE" dirty="0" smtClean="0"/>
              <a:t>) </a:t>
            </a:r>
            <a:r>
              <a:rPr lang="ar-AE" dirty="0" err="1" smtClean="0"/>
              <a:t>م</a:t>
            </a:r>
            <a:r>
              <a:rPr lang="ar-AE" dirty="0" smtClean="0"/>
              <a:t>ن بعده، رغم هذا استمر وضع الدولة في الانحلال. أعلنت التنظيمات سنة </a:t>
            </a:r>
            <a:r>
              <a:rPr lang="ar-AE" dirty="0" smtClean="0">
                <a:hlinkClick r:id="rId15" action="ppaction://hlinkfile" tooltip="1839"/>
              </a:rPr>
              <a:t>1839</a:t>
            </a:r>
            <a:r>
              <a:rPr lang="ar-AE" dirty="0" smtClean="0"/>
              <a:t> </a:t>
            </a:r>
            <a:r>
              <a:rPr lang="ar-AE" dirty="0" err="1" smtClean="0"/>
              <a:t>م</a:t>
            </a:r>
            <a:r>
              <a:rPr lang="ar-AE" dirty="0" smtClean="0"/>
              <a:t> وهي إصلاحات على الطريقة الأوروبية. أنهى السلطان </a:t>
            </a:r>
            <a:r>
              <a:rPr lang="ar-AE" dirty="0" smtClean="0">
                <a:hlinkClick r:id="rId16" action="ppaction://hlinkfile" tooltip="عبد الحميد الثاني"/>
              </a:rPr>
              <a:t>عبد الحميد الثاني</a:t>
            </a:r>
            <a:r>
              <a:rPr lang="ar-AE" dirty="0" smtClean="0"/>
              <a:t> (</a:t>
            </a:r>
            <a:r>
              <a:rPr lang="ar-AE" dirty="0" smtClean="0">
                <a:hlinkClick r:id="rId17" action="ppaction://hlinkfile" tooltip="1876"/>
              </a:rPr>
              <a:t>1876</a:t>
            </a:r>
            <a:r>
              <a:rPr lang="ar-AE" dirty="0" smtClean="0"/>
              <a:t>-</a:t>
            </a:r>
            <a:r>
              <a:rPr lang="ar-AE" dirty="0" smtClean="0">
                <a:hlinkClick r:id="rId18" action="ppaction://hlinkfile" tooltip="1909"/>
              </a:rPr>
              <a:t>1909</a:t>
            </a:r>
            <a:r>
              <a:rPr lang="ar-AE" dirty="0" smtClean="0"/>
              <a:t> </a:t>
            </a:r>
            <a:r>
              <a:rPr lang="ar-AE" dirty="0" err="1" smtClean="0"/>
              <a:t>م</a:t>
            </a:r>
            <a:r>
              <a:rPr lang="ar-AE" dirty="0" smtClean="0"/>
              <a:t>) هذه الإصلاحات بطريقة استبدادية، نتيجة لذلك استعدى السلطان عليه كل القوى الوطنية في </a:t>
            </a:r>
            <a:r>
              <a:rPr lang="ar-AE" dirty="0" smtClean="0">
                <a:hlinkClick r:id="rId19" action="ppaction://hlinkfile" tooltip="تركيا"/>
              </a:rPr>
              <a:t>تركيا</a:t>
            </a:r>
            <a:r>
              <a:rPr lang="ar-AE" dirty="0" smtClean="0"/>
              <a:t>. سنة </a:t>
            </a:r>
            <a:r>
              <a:rPr lang="ar-AE" dirty="0" smtClean="0">
                <a:hlinkClick r:id="rId20" action="ppaction://hlinkfile" tooltip="1922"/>
              </a:rPr>
              <a:t>1922</a:t>
            </a:r>
            <a:r>
              <a:rPr lang="ar-AE" dirty="0" smtClean="0"/>
              <a:t> </a:t>
            </a:r>
            <a:r>
              <a:rPr lang="ar-AE" dirty="0" err="1" smtClean="0"/>
              <a:t>م</a:t>
            </a:r>
            <a:r>
              <a:rPr lang="ar-AE" dirty="0" smtClean="0"/>
              <a:t> تم خلع آخر السلاطين </a:t>
            </a:r>
            <a:r>
              <a:rPr lang="ar-AE" dirty="0" smtClean="0">
                <a:hlinkClick r:id="rId21" action="ppaction://hlinkfile" tooltip="محمد السادس العثماني"/>
              </a:rPr>
              <a:t>محمد السادس العثماني</a:t>
            </a:r>
            <a:r>
              <a:rPr lang="ar-AE" dirty="0" smtClean="0"/>
              <a:t> (</a:t>
            </a:r>
            <a:r>
              <a:rPr lang="ar-AE" dirty="0" smtClean="0">
                <a:hlinkClick r:id="rId22" action="ppaction://hlinkfile" tooltip="1918"/>
              </a:rPr>
              <a:t>1918</a:t>
            </a:r>
            <a:r>
              <a:rPr lang="ar-AE" dirty="0" smtClean="0"/>
              <a:t>-</a:t>
            </a:r>
            <a:r>
              <a:rPr lang="ar-AE" dirty="0" smtClean="0">
                <a:hlinkClick r:id="rId20" action="ppaction://hlinkfile" tooltip="1922"/>
              </a:rPr>
              <a:t>1922</a:t>
            </a:r>
            <a:r>
              <a:rPr lang="ar-AE" dirty="0" smtClean="0"/>
              <a:t> </a:t>
            </a:r>
            <a:r>
              <a:rPr lang="ar-AE" dirty="0" err="1" smtClean="0"/>
              <a:t>م</a:t>
            </a:r>
            <a:r>
              <a:rPr lang="ar-AE" dirty="0" smtClean="0"/>
              <a:t>). وأخيرا ألغى </a:t>
            </a:r>
            <a:r>
              <a:rPr lang="ar-AE" dirty="0" smtClean="0">
                <a:hlinkClick r:id="rId23" action="ppaction://hlinkfile" tooltip="مصطفى كمال أتاتورك"/>
              </a:rPr>
              <a:t>مصطفى كمال أتاتورك</a:t>
            </a:r>
            <a:r>
              <a:rPr lang="ar-AE" dirty="0" smtClean="0"/>
              <a:t> </a:t>
            </a:r>
            <a:r>
              <a:rPr lang="ar-AE" dirty="0" smtClean="0">
                <a:hlinkClick r:id="rId24" action="ppaction://hlinkfile" tooltip="خلافة إسلامية"/>
              </a:rPr>
              <a:t>الخلافة</a:t>
            </a:r>
            <a:r>
              <a:rPr lang="ar-AE" dirty="0" smtClean="0"/>
              <a:t> نهائيا في </a:t>
            </a:r>
            <a:r>
              <a:rPr lang="ar-AE" dirty="0" smtClean="0">
                <a:hlinkClick r:id="rId25" action="ppaction://hlinkfile" tooltip="1924"/>
              </a:rPr>
              <a:t>1924</a:t>
            </a:r>
            <a:r>
              <a:rPr lang="ar-AE" dirty="0" smtClean="0"/>
              <a:t> </a:t>
            </a:r>
            <a:r>
              <a:rPr lang="ar-AE" dirty="0" err="1" smtClean="0"/>
              <a:t>م</a:t>
            </a:r>
            <a:r>
              <a:rPr lang="ar-AE" dirty="0" smtClean="0"/>
              <a:t>.</a:t>
            </a:r>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39</TotalTime>
  <Words>2293</Words>
  <Application>Microsoft Office PowerPoint</Application>
  <PresentationFormat>On-screen Show (4:3)</PresentationFormat>
  <Paragraphs>76</Paragraphs>
  <Slides>19</Slides>
  <Notes>0</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Apex</vt:lpstr>
      <vt:lpstr>قيام الدوله العثمانيه</vt:lpstr>
      <vt:lpstr>قيام الدوله العثمانيه</vt:lpstr>
      <vt:lpstr>خريطة الدوله العثمانيه</vt:lpstr>
      <vt:lpstr>أصولهم ونشأة الدولة</vt:lpstr>
      <vt:lpstr>بداية ظهور آل عثمان</vt:lpstr>
      <vt:lpstr>بداية السلطنة العثمانية (699-726)هـ/1299-1326م</vt:lpstr>
      <vt:lpstr>توسع الدولة</vt:lpstr>
      <vt:lpstr>التوسع بالعالم الإسلامي</vt:lpstr>
      <vt:lpstr>التراجع</vt:lpstr>
      <vt:lpstr>عوامل ضعف الدولة العثمانية</vt:lpstr>
      <vt:lpstr>Slide 11</vt:lpstr>
      <vt:lpstr>نظام الحكم والإدارة في الدولة العثمانية</vt:lpstr>
      <vt:lpstr>الجيش</vt:lpstr>
      <vt:lpstr>نشيد الجيش العثماني</vt:lpstr>
      <vt:lpstr>نظام الحكم والإدارة العثمانية في الولايات العربية</vt:lpstr>
      <vt:lpstr>الحرب الإيطالية 1542-1546</vt:lpstr>
      <vt:lpstr>Slide 17</vt:lpstr>
      <vt:lpstr>تحالف فرنسي عثماني</vt:lpstr>
      <vt:lpstr>المراجع</vt:lpstr>
    </vt:vector>
  </TitlesOfParts>
  <Company>Neosoft Corporation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قيام الدوله العثمانيه</dc:title>
  <dc:creator>Agent</dc:creator>
  <cp:lastModifiedBy>Agent</cp:lastModifiedBy>
  <cp:revision>7</cp:revision>
  <dcterms:created xsi:type="dcterms:W3CDTF">2010-03-22T21:26:27Z</dcterms:created>
  <dcterms:modified xsi:type="dcterms:W3CDTF">2010-03-23T01:24:08Z</dcterms:modified>
</cp:coreProperties>
</file>